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8" r:id="rId3"/>
    <p:sldId id="297" r:id="rId4"/>
    <p:sldId id="278" r:id="rId5"/>
    <p:sldId id="261" r:id="rId6"/>
    <p:sldId id="263" r:id="rId7"/>
    <p:sldId id="259" r:id="rId8"/>
    <p:sldId id="260" r:id="rId9"/>
    <p:sldId id="262" r:id="rId10"/>
    <p:sldId id="296" r:id="rId11"/>
    <p:sldId id="283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300" r:id="rId25"/>
    <p:sldId id="277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5"/>
    <p:restoredTop sz="94648"/>
  </p:normalViewPr>
  <p:slideViewPr>
    <p:cSldViewPr snapToGrid="0" snapToObjects="1" showGuides="1">
      <p:cViewPr varScale="1">
        <p:scale>
          <a:sx n="117" d="100"/>
          <a:sy n="117" d="100"/>
        </p:scale>
        <p:origin x="1552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9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22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5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62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48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34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44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80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2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68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8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80E4-D916-5B41-B351-233EFB196E1F}" type="datetimeFigureOut">
              <a:rPr lang="es-ES" smtClean="0"/>
              <a:t>15/2/24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80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s-ES" b="1" dirty="0"/>
              <a:t>ergonomía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363553"/>
            <a:ext cx="6400800" cy="1752600"/>
          </a:xfrm>
        </p:spPr>
        <p:txBody>
          <a:bodyPr/>
          <a:lstStyle/>
          <a:p>
            <a:r>
              <a:rPr lang="es-ES" b="1" dirty="0" err="1">
                <a:solidFill>
                  <a:schemeClr val="tx1"/>
                </a:solidFill>
              </a:rPr>
              <a:t>aquiles</a:t>
            </a:r>
            <a:r>
              <a:rPr lang="es-ES" b="1" dirty="0">
                <a:solidFill>
                  <a:schemeClr val="tx1"/>
                </a:solidFill>
              </a:rPr>
              <a:t> m. </a:t>
            </a:r>
            <a:r>
              <a:rPr lang="es-ES" b="1" dirty="0" err="1">
                <a:solidFill>
                  <a:schemeClr val="tx1"/>
                </a:solidFill>
              </a:rPr>
              <a:t>garcía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Página 2 | Vectores e ilustraciones de Postura espalda para descargar  gratis | Freepik">
            <a:extLst>
              <a:ext uri="{FF2B5EF4-FFF2-40B4-BE49-F238E27FC236}">
                <a16:creationId xmlns:a16="http://schemas.microsoft.com/office/drawing/2014/main" id="{FF2E6CAB-E897-3EB7-B2D6-04CFBBB2B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22915" b="19799"/>
          <a:stretch/>
        </p:blipFill>
        <p:spPr bwMode="auto">
          <a:xfrm>
            <a:off x="171450" y="2622498"/>
            <a:ext cx="8852611" cy="35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2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994053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Decálogo Ergonomía </a:t>
            </a:r>
            <a:br>
              <a:rPr lang="es-ES_tradnl" dirty="0"/>
            </a:b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34301" y="1025512"/>
            <a:ext cx="8475397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1 - Controlar el entorno del puesto de trabajo.</a:t>
            </a:r>
            <a:br>
              <a:rPr lang="es-ES_tradnl" sz="2800" dirty="0"/>
            </a:br>
            <a:r>
              <a:rPr lang="es-ES_tradnl" sz="2800" dirty="0"/>
              <a:t>2 - Detectar los riesgos de fatiga </a:t>
            </a:r>
            <a:r>
              <a:rPr lang="es-ES_tradnl" sz="2800" dirty="0" err="1"/>
              <a:t>física</a:t>
            </a:r>
            <a:r>
              <a:rPr lang="es-ES_tradnl" sz="2800" dirty="0"/>
              <a:t> y mental.</a:t>
            </a:r>
            <a:br>
              <a:rPr lang="es-ES_tradnl" sz="2800" dirty="0"/>
            </a:br>
            <a:r>
              <a:rPr lang="es-ES_tradnl" sz="2800" dirty="0"/>
              <a:t>3 - Analizar los puestos de trabajo para definir los </a:t>
            </a:r>
          </a:p>
          <a:p>
            <a:r>
              <a:rPr lang="es-ES_tradnl" sz="2800" dirty="0"/>
              <a:t>objetivos de la </a:t>
            </a:r>
            <a:r>
              <a:rPr lang="es-ES_tradnl" sz="2800" dirty="0" err="1"/>
              <a:t>formación</a:t>
            </a:r>
            <a:r>
              <a:rPr lang="es-ES_tradnl" sz="2800" dirty="0"/>
              <a:t>.</a:t>
            </a:r>
            <a:br>
              <a:rPr lang="es-ES_tradnl" sz="2800" dirty="0"/>
            </a:br>
            <a:r>
              <a:rPr lang="es-ES_tradnl" sz="2800" dirty="0"/>
              <a:t>4 - Optimizar la </a:t>
            </a:r>
            <a:r>
              <a:rPr lang="es-ES_tradnl" sz="2800" dirty="0" err="1"/>
              <a:t>interrelación</a:t>
            </a:r>
            <a:r>
              <a:rPr lang="es-ES_tradnl" sz="2800" dirty="0"/>
              <a:t> de las personas disponibles </a:t>
            </a:r>
          </a:p>
          <a:p>
            <a:r>
              <a:rPr lang="es-ES_tradnl" sz="2800" dirty="0"/>
              <a:t>y la </a:t>
            </a:r>
            <a:r>
              <a:rPr lang="es-ES_tradnl" sz="2800" dirty="0" err="1"/>
              <a:t>tecnología</a:t>
            </a:r>
            <a:r>
              <a:rPr lang="es-ES_tradnl" sz="2800" dirty="0"/>
              <a:t> utilizada.</a:t>
            </a:r>
            <a:br>
              <a:rPr lang="es-ES_tradnl" sz="2800" dirty="0"/>
            </a:br>
            <a:r>
              <a:rPr lang="es-ES_tradnl" sz="2800" dirty="0"/>
              <a:t>5 - Favorecer el </a:t>
            </a:r>
            <a:r>
              <a:rPr lang="es-ES_tradnl" sz="2800" dirty="0" err="1"/>
              <a:t>interés</a:t>
            </a:r>
            <a:r>
              <a:rPr lang="es-ES_tradnl" sz="2800" dirty="0"/>
              <a:t> de los trabajadores por la tarea </a:t>
            </a:r>
          </a:p>
          <a:p>
            <a:r>
              <a:rPr lang="es-ES_tradnl" sz="2800" dirty="0"/>
              <a:t>y por el ambiente de trabajo. </a:t>
            </a:r>
          </a:p>
          <a:p>
            <a:r>
              <a:rPr lang="es-ES_tradnl" sz="2800" dirty="0"/>
              <a:t>6 - Mejorar la </a:t>
            </a:r>
            <a:r>
              <a:rPr lang="es-ES_tradnl" sz="2800" dirty="0" err="1"/>
              <a:t>relación</a:t>
            </a:r>
            <a:r>
              <a:rPr lang="es-ES_tradnl" sz="2800" dirty="0"/>
              <a:t> </a:t>
            </a:r>
            <a:r>
              <a:rPr lang="es-ES_tradnl" sz="2800" dirty="0" err="1"/>
              <a:t>hombre-máquina</a:t>
            </a:r>
            <a:r>
              <a:rPr lang="es-ES_tradnl" sz="2800" dirty="0"/>
              <a:t>.</a:t>
            </a:r>
            <a:br>
              <a:rPr lang="es-ES_tradnl" sz="2800" dirty="0"/>
            </a:br>
            <a:r>
              <a:rPr lang="es-ES_tradnl" sz="2800" dirty="0"/>
              <a:t>7 - Reducir lesiones y enfermedades ocupacionales.</a:t>
            </a:r>
            <a:br>
              <a:rPr lang="es-ES_tradnl" sz="2800" dirty="0"/>
            </a:br>
            <a:r>
              <a:rPr lang="es-ES_tradnl" sz="2800" dirty="0"/>
              <a:t>8 - Mejorar la calidad del trabajo.</a:t>
            </a:r>
            <a:br>
              <a:rPr lang="es-ES_tradnl" sz="2800" dirty="0"/>
            </a:br>
            <a:r>
              <a:rPr lang="es-ES_tradnl" sz="2800" dirty="0"/>
              <a:t>9 - Aumentar la eficiencia y productividad. </a:t>
            </a:r>
          </a:p>
          <a:p>
            <a:r>
              <a:rPr lang="es-ES_tradnl" sz="2800" dirty="0"/>
              <a:t>10 - Aumentar la calidad y disminuir los errores.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963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0"/>
            <a:ext cx="2928366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A9C2F2-6691-2C50-DAF1-7911C316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115568"/>
            <a:ext cx="2523744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 principios de la ergonomía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846320"/>
            <a:ext cx="1796796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1496" y="450221"/>
            <a:ext cx="5405961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3140" y="4835010"/>
            <a:ext cx="1011769" cy="1572768"/>
          </a:xfrm>
          <a:prstGeom prst="rect">
            <a:avLst/>
          </a:prstGeom>
          <a:solidFill>
            <a:srgbClr val="34376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a Ergonomía para la Industria en General">
            <a:extLst>
              <a:ext uri="{FF2B5EF4-FFF2-40B4-BE49-F238E27FC236}">
                <a16:creationId xmlns:a16="http://schemas.microsoft.com/office/drawing/2014/main" id="{B89C8417-9D17-61A7-5030-E77BD0E63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7691" r="4527" b="8716"/>
          <a:stretch/>
        </p:blipFill>
        <p:spPr bwMode="auto">
          <a:xfrm>
            <a:off x="3905273" y="466265"/>
            <a:ext cx="4371975" cy="2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 fallo en el diseño retrasa la llegada de los 21 trenes comprometidos  para Cantabria">
            <a:extLst>
              <a:ext uri="{FF2B5EF4-FFF2-40B4-BE49-F238E27FC236}">
                <a16:creationId xmlns:a16="http://schemas.microsoft.com/office/drawing/2014/main" id="{AD62D8C2-BA1E-C746-6B39-F0F4E6A3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3065" y="5345243"/>
            <a:ext cx="5352831" cy="30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é es la ergonomía? | Universidad Anáhuac México">
            <a:extLst>
              <a:ext uri="{FF2B5EF4-FFF2-40B4-BE49-F238E27FC236}">
                <a16:creationId xmlns:a16="http://schemas.microsoft.com/office/drawing/2014/main" id="{9DB2304A-8041-09A4-1B17-81DA9A72E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81" y="3272045"/>
            <a:ext cx="5405961" cy="31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2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9D22F2-2FC9-44AB-B264-BAC3E523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1"/>
            <a:ext cx="3719703" cy="164296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500" b="1" dirty="0"/>
              <a:t>Principio 1: Mantener todo al alcance</a:t>
            </a:r>
            <a:endParaRPr lang="es-MX" sz="35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C3BF9-8E1B-A5D5-1669-A6893FA06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7" y="2418408"/>
            <a:ext cx="3719703" cy="352256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700" dirty="0"/>
              <a:t>Mejorar el puesto de trabajo, mantener productos y herramientas a tu alcance</a:t>
            </a:r>
          </a:p>
          <a:p>
            <a:pPr>
              <a:lnSpc>
                <a:spcPct val="90000"/>
              </a:lnSpc>
            </a:pPr>
            <a:r>
              <a:rPr lang="es-MX" sz="1700" dirty="0"/>
              <a:t>Distancia inadecuadas causan sobre esfuerzos, y posiciones que dificultan las labores</a:t>
            </a:r>
          </a:p>
          <a:p>
            <a:pPr>
              <a:lnSpc>
                <a:spcPct val="90000"/>
              </a:lnSpc>
            </a:pPr>
            <a:r>
              <a:rPr lang="es-MX" sz="1700" dirty="0"/>
              <a:t>Reduce la distancia del equipo y herramientas</a:t>
            </a:r>
          </a:p>
          <a:p>
            <a:pPr>
              <a:lnSpc>
                <a:spcPct val="90000"/>
              </a:lnSpc>
            </a:pPr>
            <a:r>
              <a:rPr lang="es-MX" sz="1700" dirty="0"/>
              <a:t>Incline la superficie de trabajo</a:t>
            </a:r>
          </a:p>
          <a:p>
            <a:pPr>
              <a:lnSpc>
                <a:spcPct val="90000"/>
              </a:lnSpc>
            </a:pPr>
            <a:r>
              <a:rPr lang="es-MX" sz="1700" dirty="0"/>
              <a:t>Alcance de brazos en estantes</a:t>
            </a:r>
          </a:p>
          <a:p>
            <a:pPr>
              <a:lnSpc>
                <a:spcPct val="90000"/>
              </a:lnSpc>
            </a:pPr>
            <a:r>
              <a:rPr lang="es-MX" sz="1700" dirty="0"/>
              <a:t>Trabajo con cajas es mejor inclinado</a:t>
            </a:r>
          </a:p>
          <a:p>
            <a:pPr>
              <a:lnSpc>
                <a:spcPct val="90000"/>
              </a:lnSpc>
            </a:pPr>
            <a:r>
              <a:rPr lang="es-MX" sz="1700" dirty="0"/>
              <a:t>Trabajar con mesas ajustables y mobiles</a:t>
            </a:r>
          </a:p>
          <a:p>
            <a:pPr>
              <a:lnSpc>
                <a:spcPct val="90000"/>
              </a:lnSpc>
            </a:pPr>
            <a:endParaRPr lang="es-MX" sz="1700" dirty="0"/>
          </a:p>
          <a:p>
            <a:pPr>
              <a:lnSpc>
                <a:spcPct val="90000"/>
              </a:lnSpc>
            </a:pPr>
            <a:endParaRPr lang="es-MX" sz="1700" dirty="0"/>
          </a:p>
          <a:p>
            <a:pPr>
              <a:lnSpc>
                <a:spcPct val="90000"/>
              </a:lnSpc>
            </a:pPr>
            <a:endParaRPr lang="es-MX" sz="1700" dirty="0"/>
          </a:p>
          <a:p>
            <a:pPr>
              <a:lnSpc>
                <a:spcPct val="90000"/>
              </a:lnSpc>
            </a:pPr>
            <a:endParaRPr lang="es-MX" sz="1700" dirty="0"/>
          </a:p>
          <a:p>
            <a:pPr>
              <a:lnSpc>
                <a:spcPct val="90000"/>
              </a:lnSpc>
            </a:pPr>
            <a:endParaRPr lang="es-MX" sz="1700" dirty="0"/>
          </a:p>
          <a:p>
            <a:pPr>
              <a:lnSpc>
                <a:spcPct val="90000"/>
              </a:lnSpc>
            </a:pPr>
            <a:endParaRPr lang="es-MX" sz="1700" dirty="0"/>
          </a:p>
          <a:p>
            <a:pPr>
              <a:lnSpc>
                <a:spcPct val="90000"/>
              </a:lnSpc>
            </a:pPr>
            <a:endParaRPr lang="es-MX" sz="1700" dirty="0"/>
          </a:p>
          <a:p>
            <a:pPr>
              <a:lnSpc>
                <a:spcPct val="90000"/>
              </a:lnSpc>
            </a:pPr>
            <a:endParaRPr lang="es-MX" sz="1700" dirty="0"/>
          </a:p>
        </p:txBody>
      </p:sp>
      <p:pic>
        <p:nvPicPr>
          <p:cNvPr id="4" name="Imagen 3" descr="Captura de pantalla 2016-02-09 a las 8.54.42 a.m..png">
            <a:extLst>
              <a:ext uri="{FF2B5EF4-FFF2-40B4-BE49-F238E27FC236}">
                <a16:creationId xmlns:a16="http://schemas.microsoft.com/office/drawing/2014/main" id="{FB4B233A-5085-2FCF-BDCB-D23890B48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6" t="37094"/>
          <a:stretch/>
        </p:blipFill>
        <p:spPr>
          <a:xfrm>
            <a:off x="5170698" y="2559181"/>
            <a:ext cx="3614400" cy="3722347"/>
          </a:xfrm>
          <a:prstGeom prst="rect">
            <a:avLst/>
          </a:prstGeom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3" descr="Captura de pantalla 2016-02-09 a las 8.54.42 a.m..png">
            <a:extLst>
              <a:ext uri="{FF2B5EF4-FFF2-40B4-BE49-F238E27FC236}">
                <a16:creationId xmlns:a16="http://schemas.microsoft.com/office/drawing/2014/main" id="{DDD2F332-05C9-A212-39B1-BA9928B03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r="3839" b="60121"/>
          <a:stretch/>
        </p:blipFill>
        <p:spPr>
          <a:xfrm>
            <a:off x="4773504" y="-48490"/>
            <a:ext cx="4168992" cy="28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913639-7E98-B0D7-29BD-41DBAB01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500" b="1"/>
              <a:t>Principio 2: </a:t>
            </a:r>
            <a:br>
              <a:rPr lang="es-ES" sz="3500" b="1"/>
            </a:br>
            <a:r>
              <a:rPr lang="es-ES" sz="3500" b="1"/>
              <a:t>Altura del codo referencia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D892D-23DE-9654-AC23-F2DD06E4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6" y="2405894"/>
            <a:ext cx="4338308" cy="4171176"/>
          </a:xfrm>
        </p:spPr>
        <p:txBody>
          <a:bodyPr anchor="t">
            <a:noAutofit/>
          </a:bodyPr>
          <a:lstStyle/>
          <a:p>
            <a:r>
              <a:rPr lang="es-MX" sz="2200" dirty="0"/>
              <a:t>Los esfuerzos innecesarios y posiciones viciosas son causadas por alturas que no son adecudas para el trabajo.</a:t>
            </a:r>
          </a:p>
          <a:p>
            <a:r>
              <a:rPr lang="es-MX" sz="2200" dirty="0"/>
              <a:t>Para realizar un trabajo comodo y seguro es importante tomar en cuenta la posición de el codo.</a:t>
            </a:r>
          </a:p>
          <a:p>
            <a:r>
              <a:rPr lang="es-MX" sz="2200" dirty="0"/>
              <a:t>Para evitar problemas de salud en espalda y hombros hay que realizar el  trabajo en una misma altura e inclinar la superficie de trabajo.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Captura de pantalla 2016-02-09 a las 9.03.24 a.m..png">
            <a:extLst>
              <a:ext uri="{FF2B5EF4-FFF2-40B4-BE49-F238E27FC236}">
                <a16:creationId xmlns:a16="http://schemas.microsoft.com/office/drawing/2014/main" id="{4E108329-6137-0F68-5472-D8096D6DA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t="65466" r="2157" b="2629"/>
          <a:stretch/>
        </p:blipFill>
        <p:spPr>
          <a:xfrm>
            <a:off x="5383371" y="2027537"/>
            <a:ext cx="3051501" cy="28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7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FAC06-B2A8-E036-D53D-D00E1698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4943"/>
            <a:ext cx="3446303" cy="16455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100" b="1" dirty="0"/>
              <a:t>Principio 3:</a:t>
            </a:r>
            <a:br>
              <a:rPr lang="es-ES" sz="3100" b="1" dirty="0"/>
            </a:br>
            <a:r>
              <a:rPr lang="es-ES" sz="3100" b="1" dirty="0"/>
              <a:t> </a:t>
            </a:r>
            <a:r>
              <a:rPr lang="es-ES_tradnl" sz="3100" b="1" dirty="0"/>
              <a:t>F</a:t>
            </a:r>
            <a:r>
              <a:rPr lang="es-ES" sz="3100" b="1" dirty="0"/>
              <a:t>o</a:t>
            </a:r>
            <a:r>
              <a:rPr lang="es-ES_tradnl" sz="3100" b="1" dirty="0" err="1"/>
              <a:t>rma</a:t>
            </a:r>
            <a:r>
              <a:rPr lang="es-ES_tradnl" sz="3100" b="1" dirty="0"/>
              <a:t> de Agarre reduce el esfuerzo</a:t>
            </a:r>
            <a:endParaRPr lang="es-MX" sz="31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C4C16-C404-4FE2-D5B8-93B9D6A4F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09" y="2310472"/>
            <a:ext cx="3695984" cy="362849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sz="2000" dirty="0"/>
              <a:t>Para reducir la fatiga excesiva y reducir la tensión al emplear la herramienta es necesario el buen agarre de la misma.</a:t>
            </a:r>
          </a:p>
          <a:p>
            <a:pPr>
              <a:lnSpc>
                <a:spcPct val="90000"/>
              </a:lnSpc>
            </a:pPr>
            <a:r>
              <a:rPr lang="es-MX" sz="2000" dirty="0"/>
              <a:t>Por lo mismo es necesario que las herramientas que vayamos a ocupar tengan un agarre que nos permita maniobrar de forma más eficiente.</a:t>
            </a:r>
          </a:p>
          <a:p>
            <a:pPr>
              <a:lnSpc>
                <a:spcPct val="90000"/>
              </a:lnSpc>
            </a:pPr>
            <a:r>
              <a:rPr lang="es-MX" sz="2000" dirty="0"/>
              <a:t>Herramientas que se ajusten usando ambas manos son recomendables ya que se distribuye la fuerza y hay un mayor manejo de la herramienta.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8243" y="3474720"/>
            <a:ext cx="4575685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9688" y="0"/>
            <a:ext cx="464431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225171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Captura de pantalla 2016-02-09 a las 9.04.44 a.m..png">
            <a:extLst>
              <a:ext uri="{FF2B5EF4-FFF2-40B4-BE49-F238E27FC236}">
                <a16:creationId xmlns:a16="http://schemas.microsoft.com/office/drawing/2014/main" id="{87C73EB5-EF7E-415F-30D9-C296265B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9" b="80836"/>
          <a:stretch/>
        </p:blipFill>
        <p:spPr>
          <a:xfrm>
            <a:off x="4815681" y="1197694"/>
            <a:ext cx="1773237" cy="9878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2218" y="0"/>
            <a:ext cx="2251710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Captura de pantalla 2016-02-09 a las 9.04.44 a.m..png">
            <a:extLst>
              <a:ext uri="{FF2B5EF4-FFF2-40B4-BE49-F238E27FC236}">
                <a16:creationId xmlns:a16="http://schemas.microsoft.com/office/drawing/2014/main" id="{3E4A5B9A-DFDA-5811-CDE6-3F45FF1ED7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32655" r="-1" b="47769"/>
          <a:stretch/>
        </p:blipFill>
        <p:spPr>
          <a:xfrm>
            <a:off x="7127081" y="1445933"/>
            <a:ext cx="1773238" cy="491417"/>
          </a:xfrm>
          <a:prstGeom prst="rect">
            <a:avLst/>
          </a:prstGeom>
        </p:spPr>
      </p:pic>
      <p:pic>
        <p:nvPicPr>
          <p:cNvPr id="6" name="Imagen 5" descr="Captura de pantalla 2016-02-09 a las 9.04.44 a.m..png">
            <a:extLst>
              <a:ext uri="{FF2B5EF4-FFF2-40B4-BE49-F238E27FC236}">
                <a16:creationId xmlns:a16="http://schemas.microsoft.com/office/drawing/2014/main" id="{FF2A0590-97A0-E61C-0CC4-B0F571AC3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" t="67193" r="2124" b="12170"/>
          <a:stretch/>
        </p:blipFill>
        <p:spPr>
          <a:xfrm>
            <a:off x="4815681" y="4466909"/>
            <a:ext cx="4084638" cy="12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3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E5F388-ED5C-4B0E-9586-17AA612D1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8A5041-A193-F9BB-6959-3E749BC76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072" y="365760"/>
            <a:ext cx="4629150" cy="2057400"/>
          </a:xfrm>
        </p:spPr>
        <p:txBody>
          <a:bodyPr anchor="b">
            <a:normAutofit/>
          </a:bodyPr>
          <a:lstStyle/>
          <a:p>
            <a:r>
              <a:rPr lang="es-MX" sz="3700" b="1"/>
              <a:t>Principio 4:</a:t>
            </a:r>
            <a:br>
              <a:rPr lang="es-MX" sz="3700" b="1"/>
            </a:br>
            <a:r>
              <a:rPr lang="es-MX" sz="3700" b="1"/>
              <a:t>Posicíon correcta para cada labor</a:t>
            </a:r>
          </a:p>
        </p:txBody>
      </p:sp>
      <p:pic>
        <p:nvPicPr>
          <p:cNvPr id="4" name="Imagen 3" descr="Captura de pantalla 2016-02-09 a las 9.14.41 a.m..png">
            <a:extLst>
              <a:ext uri="{FF2B5EF4-FFF2-40B4-BE49-F238E27FC236}">
                <a16:creationId xmlns:a16="http://schemas.microsoft.com/office/drawing/2014/main" id="{F7CD6867-4DB5-DC63-86B1-BB84BA60E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9" b="72182"/>
          <a:stretch/>
        </p:blipFill>
        <p:spPr>
          <a:xfrm>
            <a:off x="432054" y="875927"/>
            <a:ext cx="2708910" cy="2052050"/>
          </a:xfrm>
          <a:prstGeom prst="rect">
            <a:avLst/>
          </a:prstGeom>
        </p:spPr>
      </p:pic>
      <p:pic>
        <p:nvPicPr>
          <p:cNvPr id="5" name="Imagen 4" descr="Captura de pantalla 2016-02-09 a las 9.14.41 a.m..png">
            <a:extLst>
              <a:ext uri="{FF2B5EF4-FFF2-40B4-BE49-F238E27FC236}">
                <a16:creationId xmlns:a16="http://schemas.microsoft.com/office/drawing/2014/main" id="{5BA925FC-8FF7-9732-08BC-D6D07B79C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7" t="33727" b="44000"/>
          <a:stretch/>
        </p:blipFill>
        <p:spPr>
          <a:xfrm>
            <a:off x="432054" y="4040694"/>
            <a:ext cx="2708910" cy="166611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9C8DBD-F121-4020-B35E-15E2E497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442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7196C9-79AF-55D8-0BF2-00D0CE839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5072" y="2688336"/>
            <a:ext cx="4629150" cy="3474720"/>
          </a:xfrm>
        </p:spPr>
        <p:txBody>
          <a:bodyPr anchor="t">
            <a:normAutofit/>
          </a:bodyPr>
          <a:lstStyle/>
          <a:p>
            <a:r>
              <a:rPr lang="es-MX" sz="1800" dirty="0"/>
              <a:t>Una buena posición y una herramienta que favorezca la misma es ideal para reducir presión y esfuerzo sobre el cuerpo.</a:t>
            </a:r>
          </a:p>
          <a:p>
            <a:r>
              <a:rPr lang="es-MX" sz="1800" dirty="0"/>
              <a:t>Mantener brazos, codos y muñecas rectas ayuda a aliviar la tensión y un mejor manejo de la herramienta.</a:t>
            </a:r>
          </a:p>
          <a:p>
            <a:r>
              <a:rPr lang="es-MX" sz="1800" dirty="0"/>
              <a:t>Para evitar muchos de los problemas en la espalda causados por alcances bajos, son recomendbles los resortes para ayudar con cargas pesadas para la espalda.</a:t>
            </a: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3462508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74339B-1158-E89A-528D-A2BD73AD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13232"/>
            <a:ext cx="4357923" cy="11978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400" b="1"/>
              <a:t>Principio 5:</a:t>
            </a:r>
            <a:br>
              <a:rPr lang="es-MX" sz="2400" b="1"/>
            </a:br>
            <a:r>
              <a:rPr lang="es-MX" sz="2400" b="1"/>
              <a:t> Reduzca Repeticiones Excesivas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E2B165-FEB0-4AB6-BA83-CAA1677EE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6616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018703-CBCD-8189-D397-492232C3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048256"/>
            <a:ext cx="4357923" cy="4123944"/>
          </a:xfrm>
        </p:spPr>
        <p:txBody>
          <a:bodyPr anchor="t">
            <a:normAutofit/>
          </a:bodyPr>
          <a:lstStyle/>
          <a:p>
            <a:r>
              <a:rPr lang="es-MX" sz="1800" dirty="0"/>
              <a:t>Buscar una técnica eficiente para reducir el número de repeticiones en una tarea evitara desgate y desgarres en el cuerpo.</a:t>
            </a:r>
          </a:p>
          <a:p>
            <a:r>
              <a:rPr lang="es-MX" sz="1800" dirty="0"/>
              <a:t>Maquinas, estaciones y botones que puedan hacer muchas repeticiones con movimientos eficientes que reduscan movimientos.</a:t>
            </a:r>
          </a:p>
          <a:p>
            <a:r>
              <a:rPr lang="es-MX" sz="1800" dirty="0"/>
              <a:t>Maquinas que minimicen poner fuerza en los brazos y que aproximen las cosas a tu estación de trabajo.</a:t>
            </a:r>
          </a:p>
          <a:p>
            <a:r>
              <a:rPr lang="es-MX" sz="1800" dirty="0"/>
              <a:t>Siempre es mejor empujar que jalar con el uso de ruedas grandes y en buenas condiciones, un piso en buen estado y una agarradera de calidad. </a:t>
            </a:r>
          </a:p>
          <a:p>
            <a:endParaRPr lang="es-MX" sz="1800" dirty="0"/>
          </a:p>
        </p:txBody>
      </p:sp>
      <p:pic>
        <p:nvPicPr>
          <p:cNvPr id="5" name="Imagen 4" descr="Captura de pantalla 2016-02-09 a las 9.25.54 a.m..png">
            <a:extLst>
              <a:ext uri="{FF2B5EF4-FFF2-40B4-BE49-F238E27FC236}">
                <a16:creationId xmlns:a16="http://schemas.microsoft.com/office/drawing/2014/main" id="{9CE13BA0-11BB-BC86-054D-5F60FCD13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3" b="37538"/>
          <a:stretch/>
        </p:blipFill>
        <p:spPr>
          <a:xfrm>
            <a:off x="6273628" y="346635"/>
            <a:ext cx="1645079" cy="2899485"/>
          </a:xfrm>
          <a:prstGeom prst="rect">
            <a:avLst/>
          </a:prstGeom>
        </p:spPr>
      </p:pic>
      <p:pic>
        <p:nvPicPr>
          <p:cNvPr id="4" name="Imagen 3" descr="Captura de pantalla 2016-02-09 a las 9.23.47 a.m..png">
            <a:extLst>
              <a:ext uri="{FF2B5EF4-FFF2-40B4-BE49-F238E27FC236}">
                <a16:creationId xmlns:a16="http://schemas.microsoft.com/office/drawing/2014/main" id="{702EABB2-6D15-DF5C-AAE5-4404FDFB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5" b="75717"/>
          <a:stretch/>
        </p:blipFill>
        <p:spPr>
          <a:xfrm>
            <a:off x="5535704" y="3976631"/>
            <a:ext cx="3120927" cy="21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4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DD76BA-BCD0-17EE-265D-C010F0C4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5175895" cy="1135737"/>
          </a:xfrm>
        </p:spPr>
        <p:txBody>
          <a:bodyPr>
            <a:normAutofit/>
          </a:bodyPr>
          <a:lstStyle/>
          <a:p>
            <a:r>
              <a:rPr lang="es-MX" sz="3100" b="1"/>
              <a:t>Principio 6:</a:t>
            </a:r>
            <a:br>
              <a:rPr lang="es-MX" sz="3100" b="1"/>
            </a:br>
            <a:r>
              <a:rPr lang="es-MX" sz="3100" b="1"/>
              <a:t> Minimice la fatiga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197109-F6EF-2726-94E6-EEC8D952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782981"/>
            <a:ext cx="5175894" cy="4393982"/>
          </a:xfrm>
        </p:spPr>
        <p:txBody>
          <a:bodyPr>
            <a:noAutofit/>
          </a:bodyPr>
          <a:lstStyle/>
          <a:p>
            <a:r>
              <a:rPr lang="es-MX" sz="2200" dirty="0"/>
              <a:t>Sobrecargar el cuerpo puede llevar el daño a una fatiga excesiva.</a:t>
            </a:r>
          </a:p>
          <a:p>
            <a:r>
              <a:rPr lang="es-MX" sz="2200" dirty="0"/>
              <a:t>Para eliminar dolores se puede cambiar la posición en la que trabajamos, eliminar la carga estatica es esencial para eviatr dolores y posiciones incomodas </a:t>
            </a:r>
          </a:p>
          <a:p>
            <a:r>
              <a:rPr lang="es-MX" sz="2200" dirty="0"/>
              <a:t>Adicionamientos que mejores la calidad del trabajo como muebles especiales y dispositivos para las herramietas </a:t>
            </a:r>
          </a:p>
          <a:p>
            <a:r>
              <a:rPr lang="es-MX" sz="2200" dirty="0"/>
              <a:t>Y es muy importante minimizar la fatiga general reduciendo la intensidad del trabajo, descansos pequeños y rotación entre labores</a:t>
            </a:r>
          </a:p>
        </p:txBody>
      </p:sp>
      <p:pic>
        <p:nvPicPr>
          <p:cNvPr id="4" name="Imagen 3" descr="Captura de pantalla 2016-02-09 a las 9.35.26 a.m..png">
            <a:extLst>
              <a:ext uri="{FF2B5EF4-FFF2-40B4-BE49-F238E27FC236}">
                <a16:creationId xmlns:a16="http://schemas.microsoft.com/office/drawing/2014/main" id="{A0401615-0B6D-18BF-D139-682216F3B1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3" t="69123" r="1" b="1462"/>
          <a:stretch/>
        </p:blipFill>
        <p:spPr>
          <a:xfrm>
            <a:off x="6089902" y="713127"/>
            <a:ext cx="2407588" cy="2635439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Captura de pantalla 2016-02-09 a las 9.35.26 a.m..png">
            <a:extLst>
              <a:ext uri="{FF2B5EF4-FFF2-40B4-BE49-F238E27FC236}">
                <a16:creationId xmlns:a16="http://schemas.microsoft.com/office/drawing/2014/main" id="{2B5AA7EA-9F85-B27D-954E-A8D9484B5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4" t="9334" r="4301" b="54110"/>
          <a:stretch/>
        </p:blipFill>
        <p:spPr>
          <a:xfrm>
            <a:off x="6089902" y="3509433"/>
            <a:ext cx="1721004" cy="26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58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C45D18-4C3E-B9AA-C9F5-B16FE8D9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000" b="1"/>
              <a:t>Principio 7:</a:t>
            </a:r>
            <a:br>
              <a:rPr lang="es-MX" sz="3000" b="1"/>
            </a:br>
            <a:r>
              <a:rPr lang="es-MX" sz="3000" b="1"/>
              <a:t> Minimice la presión directa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C091F7-693F-3FA4-723A-0BB7012F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38" y="1985238"/>
            <a:ext cx="4653738" cy="36269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sz="2000" dirty="0"/>
              <a:t>La presión directa en alguna parte del cuerpo puede crear problemas al trabajar ya que ocasiona problemas como una mala circulación e inhibir la función del nervio.</a:t>
            </a:r>
          </a:p>
          <a:p>
            <a:pPr>
              <a:lnSpc>
                <a:spcPct val="90000"/>
              </a:lnSpc>
            </a:pPr>
            <a:r>
              <a:rPr lang="es-MX" sz="2000" dirty="0"/>
              <a:t>Cambiando la cubierta del agarre de la herramienta podemos distribuir la presión sobre la palma.</a:t>
            </a:r>
          </a:p>
          <a:p>
            <a:pPr>
              <a:lnSpc>
                <a:spcPct val="90000"/>
              </a:lnSpc>
            </a:pPr>
            <a:r>
              <a:rPr lang="es-MX" sz="2000" dirty="0"/>
              <a:t>Es importante reducir la presión en brazos al proveer descansos.</a:t>
            </a:r>
          </a:p>
          <a:p>
            <a:pPr>
              <a:lnSpc>
                <a:spcPct val="90000"/>
              </a:lnSpc>
            </a:pPr>
            <a:r>
              <a:rPr lang="es-MX" sz="2000" dirty="0"/>
              <a:t>Usar zapatos con suela acolchonada y eliminar obstaculos que impidan el libre movimiento de piernas es un importante punto para reducir presión.</a:t>
            </a:r>
          </a:p>
        </p:txBody>
      </p:sp>
      <p:pic>
        <p:nvPicPr>
          <p:cNvPr id="5" name="Imagen 4" descr="Captura de pantalla 2016-02-09 a las 9.39.51 a.m..png">
            <a:extLst>
              <a:ext uri="{FF2B5EF4-FFF2-40B4-BE49-F238E27FC236}">
                <a16:creationId xmlns:a16="http://schemas.microsoft.com/office/drawing/2014/main" id="{43779300-2F70-C81B-13E7-E74FDF8CE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7" t="42769"/>
          <a:stretch/>
        </p:blipFill>
        <p:spPr>
          <a:xfrm>
            <a:off x="6641066" y="306909"/>
            <a:ext cx="1494000" cy="2286000"/>
          </a:xfrm>
          <a:prstGeom prst="rect">
            <a:avLst/>
          </a:prstGeom>
        </p:spPr>
      </p:pic>
      <p:pic>
        <p:nvPicPr>
          <p:cNvPr id="4" name="Imagen 3" descr="Captura de pantalla 2016-02-09 a las 9.39.51 a.m..png">
            <a:extLst>
              <a:ext uri="{FF2B5EF4-FFF2-40B4-BE49-F238E27FC236}">
                <a16:creationId xmlns:a16="http://schemas.microsoft.com/office/drawing/2014/main" id="{6B0B672D-3900-AB5D-0641-FA99DA6DD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6" t="9643" r="1" b="72995"/>
          <a:stretch/>
        </p:blipFill>
        <p:spPr>
          <a:xfrm>
            <a:off x="5872163" y="3958352"/>
            <a:ext cx="3031807" cy="11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4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35E4F8-5F25-799D-207C-0BF8B8E7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000" b="1"/>
              <a:t>Principio 8:</a:t>
            </a:r>
            <a:br>
              <a:rPr lang="es-MX" sz="3000" b="1"/>
            </a:br>
            <a:r>
              <a:rPr lang="es-MX" sz="3000" b="1"/>
              <a:t>Ajuste y cambio de postura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FDFB76-4DFD-4869-4401-F877A4127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1900"/>
              <a:t>Proveer ajustes en el área de trabajo como mantener una buena altura, una buena silla o maquinas hidráulicas.</a:t>
            </a:r>
          </a:p>
          <a:p>
            <a:pPr>
              <a:lnSpc>
                <a:spcPct val="90000"/>
              </a:lnSpc>
            </a:pPr>
            <a:r>
              <a:rPr lang="es-MX" sz="1900"/>
              <a:t>Cambiar y alternar posiciones es lo mejor para el cuerpo ya que no hay una postura ideal</a:t>
            </a:r>
          </a:p>
          <a:p>
            <a:pPr>
              <a:lnSpc>
                <a:spcPct val="90000"/>
              </a:lnSpc>
            </a:pPr>
            <a:r>
              <a:rPr lang="es-MX" sz="1900"/>
              <a:t>Cambiar la postura como estar parado, sentarse, cambiar la posición de las piernas, espalda y pies es bueno para el mejoramiento en las tareas </a:t>
            </a:r>
          </a:p>
          <a:p>
            <a:pPr>
              <a:lnSpc>
                <a:spcPct val="90000"/>
              </a:lnSpc>
            </a:pPr>
            <a:r>
              <a:rPr lang="es-MX" sz="1900"/>
              <a:t>Una buena opción de posición es un asiento inlinado o semi-sentado</a:t>
            </a:r>
          </a:p>
        </p:txBody>
      </p:sp>
      <p:pic>
        <p:nvPicPr>
          <p:cNvPr id="4" name="Imagen 3" descr="Captura de pantalla 2016-02-09 a las 9.44.33 a.m..png">
            <a:extLst>
              <a:ext uri="{FF2B5EF4-FFF2-40B4-BE49-F238E27FC236}">
                <a16:creationId xmlns:a16="http://schemas.microsoft.com/office/drawing/2014/main" id="{E9A71872-BA8E-229F-9F24-3AD86AE3DD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0" t="8367" b="55170"/>
          <a:stretch/>
        </p:blipFill>
        <p:spPr>
          <a:xfrm>
            <a:off x="6257831" y="306909"/>
            <a:ext cx="2260471" cy="2286000"/>
          </a:xfrm>
          <a:prstGeom prst="rect">
            <a:avLst/>
          </a:prstGeom>
        </p:spPr>
      </p:pic>
      <p:pic>
        <p:nvPicPr>
          <p:cNvPr id="6" name="Imagen 5" descr="Captura de pantalla 2016-02-09 a las 9.50.46 a.m..png">
            <a:extLst>
              <a:ext uri="{FF2B5EF4-FFF2-40B4-BE49-F238E27FC236}">
                <a16:creationId xmlns:a16="http://schemas.microsoft.com/office/drawing/2014/main" id="{609BFD2A-A540-8C39-117A-185B00D98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0" b="63904"/>
          <a:stretch/>
        </p:blipFill>
        <p:spPr>
          <a:xfrm>
            <a:off x="5872163" y="2867528"/>
            <a:ext cx="3031807" cy="331178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B2DD779-D88A-5834-B43D-DC339751F137}"/>
              </a:ext>
            </a:extLst>
          </p:cNvPr>
          <p:cNvSpPr/>
          <p:nvPr/>
        </p:nvSpPr>
        <p:spPr>
          <a:xfrm>
            <a:off x="5756914" y="2867528"/>
            <a:ext cx="1966058" cy="30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23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ctores de stock libres de derechos de Dual">
            <a:extLst>
              <a:ext uri="{FF2B5EF4-FFF2-40B4-BE49-F238E27FC236}">
                <a16:creationId xmlns:a16="http://schemas.microsoft.com/office/drawing/2014/main" id="{915D7AAC-3CFF-64B5-DE51-7AA31512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0"/>
            <a:ext cx="7432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42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83E5CD-50DF-22D5-A591-EF80C255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375" y="61999"/>
            <a:ext cx="4316172" cy="166756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500" b="1" dirty="0"/>
              <a:t>Principio 9:</a:t>
            </a:r>
            <a:br>
              <a:rPr lang="es-MX" sz="3500" b="1" dirty="0"/>
            </a:br>
            <a:r>
              <a:rPr lang="es-MX" sz="3500" b="1" dirty="0"/>
              <a:t>Disponga de espacios y accessos</a:t>
            </a:r>
          </a:p>
        </p:txBody>
      </p:sp>
      <p:pic>
        <p:nvPicPr>
          <p:cNvPr id="4" name="Imagen 3" descr="Captura de pantalla 2016-02-09 a las 9.54.27 a.m..png">
            <a:extLst>
              <a:ext uri="{FF2B5EF4-FFF2-40B4-BE49-F238E27FC236}">
                <a16:creationId xmlns:a16="http://schemas.microsoft.com/office/drawing/2014/main" id="{1E54CBED-96FE-E7A9-A38B-F13CD98A7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3" t="416" r="98" b="2602"/>
          <a:stretch/>
        </p:blipFill>
        <p:spPr>
          <a:xfrm>
            <a:off x="1497364" y="918640"/>
            <a:ext cx="1514591" cy="45890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98DAB-5FD4-DC01-549B-23D678F3C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376" y="2037760"/>
            <a:ext cx="4316172" cy="3197464"/>
          </a:xfrm>
        </p:spPr>
        <p:txBody>
          <a:bodyPr anchor="t">
            <a:noAutofit/>
          </a:bodyPr>
          <a:lstStyle/>
          <a:p>
            <a:r>
              <a:rPr lang="es-MX" sz="2400" dirty="0"/>
              <a:t>Disponer de el espacio adecuado y acceso a las cosas necesarias.</a:t>
            </a:r>
          </a:p>
          <a:p>
            <a:r>
              <a:rPr lang="es-MX" sz="2400" dirty="0"/>
              <a:t>Espacio para todo el cuerpo sin obstucciones.</a:t>
            </a:r>
          </a:p>
          <a:p>
            <a:r>
              <a:rPr lang="es-MX" sz="2400" dirty="0"/>
              <a:t>Organización de objetos de trabajo para un fácil acceso y tomar en cuenta el tamaño de los objetos.</a:t>
            </a:r>
          </a:p>
          <a:p>
            <a:r>
              <a:rPr lang="es-MX" sz="2400" dirty="0"/>
              <a:t>Buena visibilidad.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D4FFB0-17AC-1FC0-D08C-801F3C40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365125"/>
            <a:ext cx="3971261" cy="20638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300" b="1"/>
              <a:t>Principio 10: </a:t>
            </a:r>
            <a:br>
              <a:rPr lang="es-MX" sz="3300" b="1"/>
            </a:br>
            <a:r>
              <a:rPr lang="es-MX" sz="3300" b="1"/>
              <a:t>Mantenga ambiente Confortable</a:t>
            </a:r>
          </a:p>
        </p:txBody>
      </p:sp>
      <p:pic>
        <p:nvPicPr>
          <p:cNvPr id="4" name="Imagen 3" descr="Captura de pantalla 2016-02-09 a las 9.57.28 a.m..png">
            <a:extLst>
              <a:ext uri="{FF2B5EF4-FFF2-40B4-BE49-F238E27FC236}">
                <a16:creationId xmlns:a16="http://schemas.microsoft.com/office/drawing/2014/main" id="{B7692863-6B0A-C7AE-464D-3568DDADF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9" b="63579"/>
          <a:stretch/>
        </p:blipFill>
        <p:spPr>
          <a:xfrm>
            <a:off x="4934242" y="365125"/>
            <a:ext cx="1836292" cy="2194560"/>
          </a:xfrm>
          <a:prstGeom prst="rect">
            <a:avLst/>
          </a:prstGeom>
        </p:spPr>
      </p:pic>
      <p:pic>
        <p:nvPicPr>
          <p:cNvPr id="5" name="Imagen 4" descr="Captura de pantalla 2016-02-09 a las 9.57.28 a.m..png">
            <a:extLst>
              <a:ext uri="{FF2B5EF4-FFF2-40B4-BE49-F238E27FC236}">
                <a16:creationId xmlns:a16="http://schemas.microsoft.com/office/drawing/2014/main" id="{B8EE1C49-BE4C-7E02-DD61-AFBA3CA90C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4" t="78252"/>
          <a:stretch/>
        </p:blipFill>
        <p:spPr>
          <a:xfrm>
            <a:off x="6965545" y="821877"/>
            <a:ext cx="1905404" cy="1281056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2650181"/>
            <a:ext cx="3257550" cy="18288"/>
          </a:xfrm>
          <a:custGeom>
            <a:avLst/>
            <a:gdLst>
              <a:gd name="connsiteX0" fmla="*/ 0 w 3257550"/>
              <a:gd name="connsiteY0" fmla="*/ 0 h 18288"/>
              <a:gd name="connsiteX1" fmla="*/ 618935 w 3257550"/>
              <a:gd name="connsiteY1" fmla="*/ 0 h 18288"/>
              <a:gd name="connsiteX2" fmla="*/ 1270445 w 3257550"/>
              <a:gd name="connsiteY2" fmla="*/ 0 h 18288"/>
              <a:gd name="connsiteX3" fmla="*/ 1954530 w 3257550"/>
              <a:gd name="connsiteY3" fmla="*/ 0 h 18288"/>
              <a:gd name="connsiteX4" fmla="*/ 2638616 w 3257550"/>
              <a:gd name="connsiteY4" fmla="*/ 0 h 18288"/>
              <a:gd name="connsiteX5" fmla="*/ 3257550 w 3257550"/>
              <a:gd name="connsiteY5" fmla="*/ 0 h 18288"/>
              <a:gd name="connsiteX6" fmla="*/ 3257550 w 3257550"/>
              <a:gd name="connsiteY6" fmla="*/ 18288 h 18288"/>
              <a:gd name="connsiteX7" fmla="*/ 2540889 w 3257550"/>
              <a:gd name="connsiteY7" fmla="*/ 18288 h 18288"/>
              <a:gd name="connsiteX8" fmla="*/ 1824228 w 3257550"/>
              <a:gd name="connsiteY8" fmla="*/ 18288 h 18288"/>
              <a:gd name="connsiteX9" fmla="*/ 1172718 w 3257550"/>
              <a:gd name="connsiteY9" fmla="*/ 18288 h 18288"/>
              <a:gd name="connsiteX10" fmla="*/ 0 w 3257550"/>
              <a:gd name="connsiteY10" fmla="*/ 18288 h 18288"/>
              <a:gd name="connsiteX11" fmla="*/ 0 w 3257550"/>
              <a:gd name="connsiteY11" fmla="*/ 0 h 18288"/>
              <a:gd name="connsiteX0" fmla="*/ 0 w 3257550"/>
              <a:gd name="connsiteY0" fmla="*/ 0 h 18288"/>
              <a:gd name="connsiteX1" fmla="*/ 618935 w 3257550"/>
              <a:gd name="connsiteY1" fmla="*/ 0 h 18288"/>
              <a:gd name="connsiteX2" fmla="*/ 1172718 w 3257550"/>
              <a:gd name="connsiteY2" fmla="*/ 0 h 18288"/>
              <a:gd name="connsiteX3" fmla="*/ 1889379 w 3257550"/>
              <a:gd name="connsiteY3" fmla="*/ 0 h 18288"/>
              <a:gd name="connsiteX4" fmla="*/ 2508314 w 3257550"/>
              <a:gd name="connsiteY4" fmla="*/ 0 h 18288"/>
              <a:gd name="connsiteX5" fmla="*/ 3257550 w 3257550"/>
              <a:gd name="connsiteY5" fmla="*/ 0 h 18288"/>
              <a:gd name="connsiteX6" fmla="*/ 3257550 w 3257550"/>
              <a:gd name="connsiteY6" fmla="*/ 18288 h 18288"/>
              <a:gd name="connsiteX7" fmla="*/ 2606040 w 3257550"/>
              <a:gd name="connsiteY7" fmla="*/ 18288 h 18288"/>
              <a:gd name="connsiteX8" fmla="*/ 1889379 w 3257550"/>
              <a:gd name="connsiteY8" fmla="*/ 18288 h 18288"/>
              <a:gd name="connsiteX9" fmla="*/ 1335595 w 3257550"/>
              <a:gd name="connsiteY9" fmla="*/ 18288 h 18288"/>
              <a:gd name="connsiteX10" fmla="*/ 684085 w 3257550"/>
              <a:gd name="connsiteY10" fmla="*/ 18288 h 18288"/>
              <a:gd name="connsiteX11" fmla="*/ 0 w 3257550"/>
              <a:gd name="connsiteY11" fmla="*/ 18288 h 18288"/>
              <a:gd name="connsiteX12" fmla="*/ 0 w 325755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57550" h="18288" fill="none" extrusionOk="0">
                <a:moveTo>
                  <a:pt x="0" y="0"/>
                </a:moveTo>
                <a:cubicBezTo>
                  <a:pt x="238055" y="-23803"/>
                  <a:pt x="355510" y="-36061"/>
                  <a:pt x="618935" y="0"/>
                </a:cubicBezTo>
                <a:cubicBezTo>
                  <a:pt x="824013" y="-24241"/>
                  <a:pt x="1052378" y="-12230"/>
                  <a:pt x="1270445" y="0"/>
                </a:cubicBezTo>
                <a:cubicBezTo>
                  <a:pt x="1438732" y="12040"/>
                  <a:pt x="1770315" y="33841"/>
                  <a:pt x="1954530" y="0"/>
                </a:cubicBezTo>
                <a:cubicBezTo>
                  <a:pt x="2217655" y="9999"/>
                  <a:pt x="2448868" y="34235"/>
                  <a:pt x="2638616" y="0"/>
                </a:cubicBezTo>
                <a:cubicBezTo>
                  <a:pt x="2852657" y="-7225"/>
                  <a:pt x="3041821" y="26281"/>
                  <a:pt x="3257550" y="0"/>
                </a:cubicBezTo>
                <a:cubicBezTo>
                  <a:pt x="3257297" y="7886"/>
                  <a:pt x="3256790" y="12675"/>
                  <a:pt x="3257550" y="18288"/>
                </a:cubicBezTo>
                <a:cubicBezTo>
                  <a:pt x="2931967" y="31173"/>
                  <a:pt x="2704369" y="55830"/>
                  <a:pt x="2540889" y="18288"/>
                </a:cubicBezTo>
                <a:cubicBezTo>
                  <a:pt x="2357101" y="9323"/>
                  <a:pt x="2120732" y="-29185"/>
                  <a:pt x="1824228" y="18288"/>
                </a:cubicBezTo>
                <a:cubicBezTo>
                  <a:pt x="1528480" y="30037"/>
                  <a:pt x="1473939" y="33928"/>
                  <a:pt x="1172718" y="18288"/>
                </a:cubicBezTo>
                <a:cubicBezTo>
                  <a:pt x="874496" y="38178"/>
                  <a:pt x="461132" y="103798"/>
                  <a:pt x="0" y="18288"/>
                </a:cubicBezTo>
                <a:cubicBezTo>
                  <a:pt x="-935" y="11303"/>
                  <a:pt x="1149" y="6915"/>
                  <a:pt x="0" y="0"/>
                </a:cubicBezTo>
                <a:close/>
              </a:path>
              <a:path w="3257550" h="18288" stroke="0" extrusionOk="0">
                <a:moveTo>
                  <a:pt x="0" y="0"/>
                </a:moveTo>
                <a:cubicBezTo>
                  <a:pt x="277703" y="1668"/>
                  <a:pt x="451855" y="-17860"/>
                  <a:pt x="618935" y="0"/>
                </a:cubicBezTo>
                <a:cubicBezTo>
                  <a:pt x="791286" y="25748"/>
                  <a:pt x="979821" y="22209"/>
                  <a:pt x="1172718" y="0"/>
                </a:cubicBezTo>
                <a:cubicBezTo>
                  <a:pt x="1355430" y="-21075"/>
                  <a:pt x="1706226" y="-126"/>
                  <a:pt x="1889379" y="0"/>
                </a:cubicBezTo>
                <a:cubicBezTo>
                  <a:pt x="2118559" y="-40586"/>
                  <a:pt x="2357830" y="5386"/>
                  <a:pt x="2508314" y="0"/>
                </a:cubicBezTo>
                <a:cubicBezTo>
                  <a:pt x="2671404" y="-45581"/>
                  <a:pt x="2885384" y="-11314"/>
                  <a:pt x="3257550" y="0"/>
                </a:cubicBezTo>
                <a:cubicBezTo>
                  <a:pt x="3257580" y="5290"/>
                  <a:pt x="3259067" y="9247"/>
                  <a:pt x="3257550" y="18288"/>
                </a:cubicBezTo>
                <a:cubicBezTo>
                  <a:pt x="2997361" y="34545"/>
                  <a:pt x="2795683" y="25174"/>
                  <a:pt x="2606040" y="18288"/>
                </a:cubicBezTo>
                <a:cubicBezTo>
                  <a:pt x="2407763" y="-34167"/>
                  <a:pt x="2223219" y="18997"/>
                  <a:pt x="1889379" y="18288"/>
                </a:cubicBezTo>
                <a:cubicBezTo>
                  <a:pt x="1628024" y="31014"/>
                  <a:pt x="1465696" y="36931"/>
                  <a:pt x="1335595" y="18288"/>
                </a:cubicBezTo>
                <a:cubicBezTo>
                  <a:pt x="1230392" y="47482"/>
                  <a:pt x="908325" y="57942"/>
                  <a:pt x="684085" y="18288"/>
                </a:cubicBezTo>
                <a:cubicBezTo>
                  <a:pt x="472226" y="-15941"/>
                  <a:pt x="192171" y="24166"/>
                  <a:pt x="0" y="18288"/>
                </a:cubicBezTo>
                <a:cubicBezTo>
                  <a:pt x="1342" y="9689"/>
                  <a:pt x="453" y="6812"/>
                  <a:pt x="0" y="0"/>
                </a:cubicBezTo>
                <a:close/>
              </a:path>
              <a:path w="3257550" h="18288" fill="none" stroke="0" extrusionOk="0">
                <a:moveTo>
                  <a:pt x="0" y="0"/>
                </a:moveTo>
                <a:cubicBezTo>
                  <a:pt x="217632" y="-7628"/>
                  <a:pt x="374307" y="-12308"/>
                  <a:pt x="618935" y="0"/>
                </a:cubicBezTo>
                <a:cubicBezTo>
                  <a:pt x="891975" y="30966"/>
                  <a:pt x="1043951" y="167"/>
                  <a:pt x="1270445" y="0"/>
                </a:cubicBezTo>
                <a:cubicBezTo>
                  <a:pt x="1543425" y="17587"/>
                  <a:pt x="1660915" y="28016"/>
                  <a:pt x="1954530" y="0"/>
                </a:cubicBezTo>
                <a:cubicBezTo>
                  <a:pt x="2235868" y="27323"/>
                  <a:pt x="2443402" y="-1099"/>
                  <a:pt x="2638616" y="0"/>
                </a:cubicBezTo>
                <a:cubicBezTo>
                  <a:pt x="2834174" y="-62503"/>
                  <a:pt x="3032409" y="-30138"/>
                  <a:pt x="3257550" y="0"/>
                </a:cubicBezTo>
                <a:cubicBezTo>
                  <a:pt x="3256950" y="7980"/>
                  <a:pt x="3256574" y="12620"/>
                  <a:pt x="3257550" y="18288"/>
                </a:cubicBezTo>
                <a:cubicBezTo>
                  <a:pt x="2973462" y="33119"/>
                  <a:pt x="2681333" y="68039"/>
                  <a:pt x="2540889" y="18288"/>
                </a:cubicBezTo>
                <a:cubicBezTo>
                  <a:pt x="2362098" y="-31168"/>
                  <a:pt x="2123314" y="66958"/>
                  <a:pt x="1824228" y="18288"/>
                </a:cubicBezTo>
                <a:cubicBezTo>
                  <a:pt x="1517972" y="29433"/>
                  <a:pt x="1466904" y="11824"/>
                  <a:pt x="1172718" y="18288"/>
                </a:cubicBezTo>
                <a:cubicBezTo>
                  <a:pt x="886213" y="22563"/>
                  <a:pt x="526598" y="-1162"/>
                  <a:pt x="0" y="18288"/>
                </a:cubicBezTo>
                <a:cubicBezTo>
                  <a:pt x="493" y="12135"/>
                  <a:pt x="-1491" y="616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257550"/>
                      <a:gd name="connsiteY0" fmla="*/ 0 h 18288"/>
                      <a:gd name="connsiteX1" fmla="*/ 618935 w 3257550"/>
                      <a:gd name="connsiteY1" fmla="*/ 0 h 18288"/>
                      <a:gd name="connsiteX2" fmla="*/ 1270445 w 3257550"/>
                      <a:gd name="connsiteY2" fmla="*/ 0 h 18288"/>
                      <a:gd name="connsiteX3" fmla="*/ 1954530 w 3257550"/>
                      <a:gd name="connsiteY3" fmla="*/ 0 h 18288"/>
                      <a:gd name="connsiteX4" fmla="*/ 2638616 w 3257550"/>
                      <a:gd name="connsiteY4" fmla="*/ 0 h 18288"/>
                      <a:gd name="connsiteX5" fmla="*/ 3257550 w 3257550"/>
                      <a:gd name="connsiteY5" fmla="*/ 0 h 18288"/>
                      <a:gd name="connsiteX6" fmla="*/ 3257550 w 3257550"/>
                      <a:gd name="connsiteY6" fmla="*/ 18288 h 18288"/>
                      <a:gd name="connsiteX7" fmla="*/ 2540889 w 3257550"/>
                      <a:gd name="connsiteY7" fmla="*/ 18288 h 18288"/>
                      <a:gd name="connsiteX8" fmla="*/ 1824228 w 3257550"/>
                      <a:gd name="connsiteY8" fmla="*/ 18288 h 18288"/>
                      <a:gd name="connsiteX9" fmla="*/ 1172718 w 3257550"/>
                      <a:gd name="connsiteY9" fmla="*/ 18288 h 18288"/>
                      <a:gd name="connsiteX10" fmla="*/ 0 w 3257550"/>
                      <a:gd name="connsiteY10" fmla="*/ 18288 h 18288"/>
                      <a:gd name="connsiteX11" fmla="*/ 0 w 3257550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7550" h="18288" fill="none" extrusionOk="0">
                        <a:moveTo>
                          <a:pt x="0" y="0"/>
                        </a:moveTo>
                        <a:cubicBezTo>
                          <a:pt x="222571" y="-4581"/>
                          <a:pt x="395946" y="-20429"/>
                          <a:pt x="618935" y="0"/>
                        </a:cubicBezTo>
                        <a:cubicBezTo>
                          <a:pt x="841925" y="20429"/>
                          <a:pt x="1064831" y="-497"/>
                          <a:pt x="1270445" y="0"/>
                        </a:cubicBezTo>
                        <a:cubicBezTo>
                          <a:pt x="1476059" y="497"/>
                          <a:pt x="1673547" y="428"/>
                          <a:pt x="1954530" y="0"/>
                        </a:cubicBezTo>
                        <a:cubicBezTo>
                          <a:pt x="2235513" y="-428"/>
                          <a:pt x="2452407" y="27906"/>
                          <a:pt x="2638616" y="0"/>
                        </a:cubicBezTo>
                        <a:cubicBezTo>
                          <a:pt x="2824825" y="-27906"/>
                          <a:pt x="3043878" y="-22618"/>
                          <a:pt x="3257550" y="0"/>
                        </a:cubicBezTo>
                        <a:cubicBezTo>
                          <a:pt x="3256841" y="8157"/>
                          <a:pt x="3257137" y="12125"/>
                          <a:pt x="3257550" y="18288"/>
                        </a:cubicBezTo>
                        <a:cubicBezTo>
                          <a:pt x="2955505" y="29918"/>
                          <a:pt x="2697243" y="41720"/>
                          <a:pt x="2540889" y="18288"/>
                        </a:cubicBezTo>
                        <a:cubicBezTo>
                          <a:pt x="2384535" y="-5144"/>
                          <a:pt x="2114539" y="6231"/>
                          <a:pt x="1824228" y="18288"/>
                        </a:cubicBezTo>
                        <a:cubicBezTo>
                          <a:pt x="1533917" y="30345"/>
                          <a:pt x="1462450" y="24037"/>
                          <a:pt x="1172718" y="18288"/>
                        </a:cubicBezTo>
                        <a:cubicBezTo>
                          <a:pt x="882986" y="12540"/>
                          <a:pt x="500637" y="24492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257550" h="18288" stroke="0" extrusionOk="0">
                        <a:moveTo>
                          <a:pt x="0" y="0"/>
                        </a:moveTo>
                        <a:cubicBezTo>
                          <a:pt x="278434" y="16845"/>
                          <a:pt x="441207" y="-24568"/>
                          <a:pt x="618935" y="0"/>
                        </a:cubicBezTo>
                        <a:cubicBezTo>
                          <a:pt x="796663" y="24568"/>
                          <a:pt x="985120" y="5689"/>
                          <a:pt x="1172718" y="0"/>
                        </a:cubicBezTo>
                        <a:cubicBezTo>
                          <a:pt x="1360316" y="-5689"/>
                          <a:pt x="1666432" y="29765"/>
                          <a:pt x="1889379" y="0"/>
                        </a:cubicBezTo>
                        <a:cubicBezTo>
                          <a:pt x="2112326" y="-29765"/>
                          <a:pt x="2378171" y="13184"/>
                          <a:pt x="2508314" y="0"/>
                        </a:cubicBezTo>
                        <a:cubicBezTo>
                          <a:pt x="2638457" y="-13184"/>
                          <a:pt x="2897393" y="-18048"/>
                          <a:pt x="3257550" y="0"/>
                        </a:cubicBezTo>
                        <a:cubicBezTo>
                          <a:pt x="3257286" y="4493"/>
                          <a:pt x="3257934" y="9472"/>
                          <a:pt x="3257550" y="18288"/>
                        </a:cubicBezTo>
                        <a:cubicBezTo>
                          <a:pt x="3005417" y="4399"/>
                          <a:pt x="2789824" y="23493"/>
                          <a:pt x="2606040" y="18288"/>
                        </a:cubicBezTo>
                        <a:cubicBezTo>
                          <a:pt x="2422256" y="13084"/>
                          <a:pt x="2161816" y="17045"/>
                          <a:pt x="1889379" y="18288"/>
                        </a:cubicBezTo>
                        <a:cubicBezTo>
                          <a:pt x="1616942" y="19531"/>
                          <a:pt x="1456938" y="28545"/>
                          <a:pt x="1335595" y="18288"/>
                        </a:cubicBezTo>
                        <a:cubicBezTo>
                          <a:pt x="1214252" y="8031"/>
                          <a:pt x="876335" y="26295"/>
                          <a:pt x="684085" y="18288"/>
                        </a:cubicBezTo>
                        <a:cubicBezTo>
                          <a:pt x="491835" y="10282"/>
                          <a:pt x="213058" y="3432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44DCC-FDD6-4D73-A20E-BD6EE251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86" y="2908005"/>
            <a:ext cx="3971261" cy="3268957"/>
          </a:xfrm>
        </p:spPr>
        <p:txBody>
          <a:bodyPr>
            <a:normAutofit/>
          </a:bodyPr>
          <a:lstStyle/>
          <a:p>
            <a:r>
              <a:rPr lang="es-MX" sz="1900"/>
              <a:t>Mantener una buena iluminación para un trabajo de calidad.</a:t>
            </a:r>
          </a:p>
          <a:p>
            <a:r>
              <a:rPr lang="es-MX" sz="1900"/>
              <a:t>Buena ubicación de la luz para evitar sombras.</a:t>
            </a:r>
          </a:p>
          <a:p>
            <a:r>
              <a:rPr lang="es-MX" sz="1900"/>
              <a:t>Mantener una buena temperatura, ni tan caluroso ni tan frío para evitar problemas de salud.</a:t>
            </a:r>
          </a:p>
          <a:p>
            <a:r>
              <a:rPr lang="es-MX" sz="1900"/>
              <a:t>Evitar herramientas con vibración que puedan causar disconfort y lesiones.</a:t>
            </a:r>
          </a:p>
        </p:txBody>
      </p:sp>
      <p:pic>
        <p:nvPicPr>
          <p:cNvPr id="6" name="Imagen 5" descr="Captura de pantalla 2016-02-09 a las 9.57.28 a.m..png">
            <a:extLst>
              <a:ext uri="{FF2B5EF4-FFF2-40B4-BE49-F238E27FC236}">
                <a16:creationId xmlns:a16="http://schemas.microsoft.com/office/drawing/2014/main" id="{8D4D11D9-D253-8082-6497-C4FAF7F03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8" t="39620" r="1" b="36315"/>
          <a:stretch/>
        </p:blipFill>
        <p:spPr>
          <a:xfrm>
            <a:off x="4899687" y="2903634"/>
            <a:ext cx="3971262" cy="31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7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8B61BD-0EE1-4D29-B894-126CD61C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BC14DD5-C584-4158-BF76-ECE3C6D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CC2DC7-F3A6-A075-913D-D115ACD3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28" y="199984"/>
            <a:ext cx="4594473" cy="190686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4000" b="1" dirty="0"/>
              <a:t>Principio</a:t>
            </a:r>
            <a:r>
              <a:rPr lang="es-MX" b="1" dirty="0"/>
              <a:t> 11: </a:t>
            </a:r>
            <a:br>
              <a:rPr lang="es-MX" b="1" dirty="0"/>
            </a:br>
            <a:r>
              <a:rPr lang="es-MX" b="1" dirty="0"/>
              <a:t>Resaltar las indicaciones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8E688D-0B9A-9945-FE89-401A4F60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95" y="2106847"/>
            <a:ext cx="4080605" cy="35084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MX" sz="2000" dirty="0"/>
              <a:t>Hay resultados inadecuados cuando las instrucciones no son eficientes y no se pueden visualizar de manera sencilla.</a:t>
            </a:r>
          </a:p>
          <a:p>
            <a:pPr>
              <a:lnSpc>
                <a:spcPct val="90000"/>
              </a:lnSpc>
            </a:pPr>
            <a:r>
              <a:rPr lang="es-MX" sz="2000" dirty="0"/>
              <a:t>Cuando varios controles dan información cobre algún proceso es necesario ser observaco con facilidad.</a:t>
            </a:r>
          </a:p>
          <a:p>
            <a:pPr>
              <a:lnSpc>
                <a:spcPct val="90000"/>
              </a:lnSpc>
            </a:pPr>
            <a:r>
              <a:rPr lang="es-MX" sz="2000" dirty="0"/>
              <a:t>Señales de advertencia.</a:t>
            </a:r>
          </a:p>
          <a:p>
            <a:pPr>
              <a:lnSpc>
                <a:spcPct val="90000"/>
              </a:lnSpc>
            </a:pPr>
            <a:r>
              <a:rPr lang="es-MX" sz="2000" dirty="0"/>
              <a:t>En casos donde no haya un estereotipo adopte un sistema estandarizado para saber el funcionamiento de los mismos</a:t>
            </a:r>
          </a:p>
          <a:p>
            <a:pPr>
              <a:lnSpc>
                <a:spcPct val="90000"/>
              </a:lnSpc>
            </a:pPr>
            <a:r>
              <a:rPr lang="es-MX" sz="2000" dirty="0"/>
              <a:t>Mandos estandarizados: Rojo para parar, teclado de computadoras, botones de telefono</a:t>
            </a:r>
          </a:p>
        </p:txBody>
      </p:sp>
      <p:pic>
        <p:nvPicPr>
          <p:cNvPr id="5" name="Imagen 4" descr="Captura de pantalla 2016-02-09 a las 10.01.30 a.m..png">
            <a:extLst>
              <a:ext uri="{FF2B5EF4-FFF2-40B4-BE49-F238E27FC236}">
                <a16:creationId xmlns:a16="http://schemas.microsoft.com/office/drawing/2014/main" id="{A56D42DE-9412-D4A2-2F26-32AC8267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1" t="33079" r="870" b="37925"/>
          <a:stretch/>
        </p:blipFill>
        <p:spPr>
          <a:xfrm>
            <a:off x="6683991" y="409408"/>
            <a:ext cx="2160136" cy="2343870"/>
          </a:xfrm>
          <a:prstGeom prst="rect">
            <a:avLst/>
          </a:prstGeom>
        </p:spPr>
      </p:pic>
      <p:pic>
        <p:nvPicPr>
          <p:cNvPr id="4" name="Imagen 3" descr="Captura de pantalla 2016-02-09 a las 10.01.30 a.m..png">
            <a:extLst>
              <a:ext uri="{FF2B5EF4-FFF2-40B4-BE49-F238E27FC236}">
                <a16:creationId xmlns:a16="http://schemas.microsoft.com/office/drawing/2014/main" id="{E4E28144-A19F-192D-DEEA-F8592B66D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2" t="1141" r="870" b="64820"/>
          <a:stretch/>
        </p:blipFill>
        <p:spPr>
          <a:xfrm>
            <a:off x="4807501" y="3540395"/>
            <a:ext cx="1307549" cy="1479174"/>
          </a:xfrm>
          <a:prstGeom prst="rect">
            <a:avLst/>
          </a:prstGeom>
        </p:spPr>
      </p:pic>
      <p:pic>
        <p:nvPicPr>
          <p:cNvPr id="6" name="Imagen 5" descr="Captura de pantalla 2016-02-09 a las 10.01.30 a.m..png">
            <a:extLst>
              <a:ext uri="{FF2B5EF4-FFF2-40B4-BE49-F238E27FC236}">
                <a16:creationId xmlns:a16="http://schemas.microsoft.com/office/drawing/2014/main" id="{82213B1E-38E7-F13B-18A6-102B872E4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1" t="73158"/>
          <a:stretch/>
        </p:blipFill>
        <p:spPr>
          <a:xfrm>
            <a:off x="7200900" y="4663908"/>
            <a:ext cx="1607025" cy="16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9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FAF2DB-1DAF-86F6-3D9A-B0012086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000" b="1"/>
              <a:t>Principio 12:</a:t>
            </a:r>
            <a:br>
              <a:rPr lang="es-MX" sz="3000" b="1"/>
            </a:br>
            <a:r>
              <a:rPr lang="es-MX" sz="3000" b="1"/>
              <a:t>Mejore la organización del trabajo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1ACDD-92F4-E113-CA60-16069C59A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Autofit/>
          </a:bodyPr>
          <a:lstStyle/>
          <a:p>
            <a:r>
              <a:rPr lang="es-MX" sz="1800" dirty="0"/>
              <a:t>Nuevas formas de organización del trabajo</a:t>
            </a:r>
          </a:p>
          <a:p>
            <a:r>
              <a:rPr lang="es-MX" sz="1800" dirty="0"/>
              <a:t>Formas de organización del trabajo que mejoran las  jornadas y ritmos de trabajo:</a:t>
            </a:r>
          </a:p>
          <a:p>
            <a:r>
              <a:rPr lang="es-MX" sz="1800" dirty="0"/>
              <a:t>Rotación de puestos: Alternar trabajos y áreas de trabajo</a:t>
            </a:r>
          </a:p>
          <a:p>
            <a:r>
              <a:rPr lang="es-MX" sz="1800" dirty="0"/>
              <a:t>Ampliación de tareas: Variación en eltipode trabajo</a:t>
            </a:r>
          </a:p>
          <a:p>
            <a:r>
              <a:rPr lang="es-MX" sz="1800" dirty="0"/>
              <a:t>Enriquecimiento de tareas: estrategia para combatir la retitividad y la motonomia</a:t>
            </a:r>
          </a:p>
          <a:p>
            <a:r>
              <a:rPr lang="es-MX" sz="1800" dirty="0"/>
              <a:t>Grupos semiautínomos: Grupos o islas donde se trabaje en conjuto 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Captura de pantalla 2016-02-09 a las 10.27.08 a.m..png">
            <a:extLst>
              <a:ext uri="{FF2B5EF4-FFF2-40B4-BE49-F238E27FC236}">
                <a16:creationId xmlns:a16="http://schemas.microsoft.com/office/drawing/2014/main" id="{D833FF27-8384-DC6F-B8C8-27861AB07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7" t="22789" r="502" b="43631"/>
          <a:stretch/>
        </p:blipFill>
        <p:spPr>
          <a:xfrm>
            <a:off x="5306975" y="2132423"/>
            <a:ext cx="3127897" cy="26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1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090767-FC36-A0B2-C788-9EC0780F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375" y="489508"/>
            <a:ext cx="4316172" cy="1667569"/>
          </a:xfrm>
        </p:spPr>
        <p:txBody>
          <a:bodyPr anchor="b">
            <a:normAutofit/>
          </a:bodyPr>
          <a:lstStyle/>
          <a:p>
            <a:r>
              <a:rPr lang="es-MX" sz="3500"/>
              <a:t>Como actuar ante los problemas </a:t>
            </a:r>
          </a:p>
        </p:txBody>
      </p:sp>
      <p:pic>
        <p:nvPicPr>
          <p:cNvPr id="4" name="Imagen 3" descr="Captura de pantalla 2016-02-09 a las 10.28.52 a.m..png">
            <a:extLst>
              <a:ext uri="{FF2B5EF4-FFF2-40B4-BE49-F238E27FC236}">
                <a16:creationId xmlns:a16="http://schemas.microsoft.com/office/drawing/2014/main" id="{93089FA3-9FD1-26BD-320C-F5A961436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5" t="28657" b="38706"/>
          <a:stretch/>
        </p:blipFill>
        <p:spPr>
          <a:xfrm>
            <a:off x="801097" y="1770634"/>
            <a:ext cx="2907124" cy="288503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7079B8-9D85-A686-7649-8F95244CA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376" y="2405894"/>
            <a:ext cx="4316172" cy="3197464"/>
          </a:xfrm>
        </p:spPr>
        <p:txBody>
          <a:bodyPr anchor="t"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sz="1600"/>
              <a:t>Reportar el supervisor de la posible lesión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sz="1600"/>
              <a:t>Aporte sugerencias para mejorar el trabajo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sz="1600"/>
              <a:t>Promueve nuevas herramientas y metodos de trabajo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sz="1600"/>
              <a:t>Trabajo en equipo: el trabajo en equipo es más rapido y eficiente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sz="1600"/>
              <a:t>Reporte cualquier sintoma: detectar el problema puede prevenir un accidente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sz="1600"/>
              <a:t>Realice ejercicios: Cambiar de postura y moverse puede ser favorable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s-MX" sz="1600"/>
              <a:t>Revisar todo el material: saber como enfrentar un problema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72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b="1" dirty="0"/>
              <a:t>Gracias por su atención</a:t>
            </a:r>
          </a:p>
        </p:txBody>
      </p:sp>
      <p:pic>
        <p:nvPicPr>
          <p:cNvPr id="6" name="Imagen 5" descr="Salud-labo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78" y="1045882"/>
            <a:ext cx="6384524" cy="58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25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22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12 Principios de la Ergonomía</a:t>
            </a:r>
            <a:br>
              <a:rPr lang="es-ES" b="1" dirty="0"/>
            </a:br>
            <a:r>
              <a:rPr lang="es-ES" b="1" dirty="0"/>
              <a:t>Principio 1 Mantener todo al alcance</a:t>
            </a:r>
          </a:p>
        </p:txBody>
      </p:sp>
      <p:pic>
        <p:nvPicPr>
          <p:cNvPr id="5" name="Imagen 4" descr="Captura de pantalla 2016-02-09 a las 8.54.42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90" y="1591983"/>
            <a:ext cx="6589013" cy="49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50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6-02-09 a las 9.00.40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" y="1449294"/>
            <a:ext cx="9095787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55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6-02-09 a las 9.03.24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" y="844586"/>
            <a:ext cx="4581165" cy="6013414"/>
          </a:xfrm>
          <a:prstGeom prst="rect">
            <a:avLst/>
          </a:prstGeom>
        </p:spPr>
      </p:pic>
      <p:pic>
        <p:nvPicPr>
          <p:cNvPr id="6" name="Imagen 5" descr="Captura de pantalla 2016-02-09 a las 9.04.44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78" y="844586"/>
            <a:ext cx="4213412" cy="601341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4075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/>
              <a:t>Principio 2 Altura del codo referencia    </a:t>
            </a:r>
            <a:br>
              <a:rPr lang="es-ES" sz="3600" b="1" dirty="0"/>
            </a:br>
            <a:r>
              <a:rPr lang="es-ES" sz="3600" b="1" dirty="0"/>
              <a:t> Principio 3 </a:t>
            </a:r>
            <a:r>
              <a:rPr lang="es-ES_tradnl" sz="3600" b="1" dirty="0"/>
              <a:t>F</a:t>
            </a:r>
            <a:r>
              <a:rPr lang="es-ES" sz="3600" b="1" dirty="0"/>
              <a:t>o</a:t>
            </a:r>
            <a:r>
              <a:rPr lang="es-ES_tradnl" sz="3600" b="1" dirty="0" err="1"/>
              <a:t>rma</a:t>
            </a:r>
            <a:r>
              <a:rPr lang="es-ES_tradnl" sz="3600" b="1" dirty="0"/>
              <a:t> de Agarre reduce el esfuerzo</a:t>
            </a:r>
            <a:br>
              <a:rPr lang="es-ES_tradnl" sz="3600" dirty="0"/>
            </a:br>
            <a:br>
              <a:rPr lang="es-ES_tradnl" dirty="0"/>
            </a:b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20077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2-09 a las 9.14.41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4" y="283882"/>
            <a:ext cx="4523221" cy="654423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4075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/>
              <a:t>Principio 4 Posición correcta para cada labor </a:t>
            </a:r>
            <a:br>
              <a:rPr lang="es-ES" sz="3600" b="1" dirty="0"/>
            </a:br>
            <a:br>
              <a:rPr lang="es-ES_tradnl" sz="3600" dirty="0"/>
            </a:br>
            <a:br>
              <a:rPr lang="es-ES_tradnl" dirty="0"/>
            </a:b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15174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772" y="14649"/>
            <a:ext cx="9144000" cy="459649"/>
          </a:xfrm>
        </p:spPr>
        <p:txBody>
          <a:bodyPr>
            <a:noAutofit/>
          </a:bodyPr>
          <a:lstStyle/>
          <a:p>
            <a:r>
              <a:rPr lang="es-ES" sz="4000" b="1" dirty="0"/>
              <a:t>Entorno Ergonomía</a:t>
            </a:r>
          </a:p>
        </p:txBody>
      </p:sp>
      <p:pic>
        <p:nvPicPr>
          <p:cNvPr id="4" name="Imagen 3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98" y="2591492"/>
            <a:ext cx="4208710" cy="2395085"/>
          </a:xfrm>
          <a:prstGeom prst="rect">
            <a:avLst/>
          </a:prstGeom>
        </p:spPr>
      </p:pic>
      <p:pic>
        <p:nvPicPr>
          <p:cNvPr id="7" name="Imagen 6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36" y="544954"/>
            <a:ext cx="2032000" cy="2032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68078" y="3043721"/>
            <a:ext cx="336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</a:rPr>
              <a:t>ergonomía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</a:rPr>
              <a:t>industrial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59C6B4-1964-CF4E-B76C-34EDDA4035C7}"/>
              </a:ext>
            </a:extLst>
          </p:cNvPr>
          <p:cNvSpPr txBox="1"/>
          <p:nvPr/>
        </p:nvSpPr>
        <p:spPr>
          <a:xfrm>
            <a:off x="3419000" y="1163833"/>
            <a:ext cx="246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producción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calidad</a:t>
            </a:r>
          </a:p>
        </p:txBody>
      </p:sp>
      <p:pic>
        <p:nvPicPr>
          <p:cNvPr id="12" name="Imagen 11" descr="5.png">
            <a:extLst>
              <a:ext uri="{FF2B5EF4-FFF2-40B4-BE49-F238E27FC236}">
                <a16:creationId xmlns:a16="http://schemas.microsoft.com/office/drawing/2014/main" id="{89C46C6E-9299-D74C-B751-AD3452149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08" y="408633"/>
            <a:ext cx="2032000" cy="2032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64838DA-3F6B-5042-AF84-E44659D2FAF4}"/>
              </a:ext>
            </a:extLst>
          </p:cNvPr>
          <p:cNvSpPr txBox="1"/>
          <p:nvPr/>
        </p:nvSpPr>
        <p:spPr>
          <a:xfrm>
            <a:off x="6087852" y="745171"/>
            <a:ext cx="3361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</a:rPr>
              <a:t>proyecto</a:t>
            </a:r>
          </a:p>
          <a:p>
            <a:pPr algn="ctr"/>
            <a:r>
              <a:rPr lang="es-MX" sz="2200" b="1" dirty="0">
                <a:solidFill>
                  <a:schemeClr val="bg1"/>
                </a:solidFill>
              </a:rPr>
              <a:t>final</a:t>
            </a:r>
          </a:p>
          <a:p>
            <a:pPr algn="ctr"/>
            <a:r>
              <a:rPr lang="es-MX" sz="2200" b="1" dirty="0">
                <a:solidFill>
                  <a:schemeClr val="bg1"/>
                </a:solidFill>
              </a:rPr>
              <a:t>diseño</a:t>
            </a:r>
          </a:p>
          <a:p>
            <a:pPr algn="ctr"/>
            <a:r>
              <a:rPr lang="es-MX" sz="2200" b="1" dirty="0">
                <a:solidFill>
                  <a:schemeClr val="bg1"/>
                </a:solidFill>
              </a:rPr>
              <a:t>espacio</a:t>
            </a:r>
          </a:p>
        </p:txBody>
      </p:sp>
      <p:pic>
        <p:nvPicPr>
          <p:cNvPr id="2" name="Imagen 1" descr="5.png">
            <a:extLst>
              <a:ext uri="{FF2B5EF4-FFF2-40B4-BE49-F238E27FC236}">
                <a16:creationId xmlns:a16="http://schemas.microsoft.com/office/drawing/2014/main" id="{DA17609D-4735-BCE4-D307-DC6359612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" y="395825"/>
            <a:ext cx="2032000" cy="2032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CD8CC49-623E-611B-F995-4E458D0EDB8D}"/>
              </a:ext>
            </a:extLst>
          </p:cNvPr>
          <p:cNvSpPr txBox="1"/>
          <p:nvPr/>
        </p:nvSpPr>
        <p:spPr>
          <a:xfrm>
            <a:off x="-135295" y="569293"/>
            <a:ext cx="2468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entorno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concepto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historia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12 principios</a:t>
            </a:r>
          </a:p>
        </p:txBody>
      </p:sp>
      <p:pic>
        <p:nvPicPr>
          <p:cNvPr id="9" name="Imagen 8" descr="5.png">
            <a:extLst>
              <a:ext uri="{FF2B5EF4-FFF2-40B4-BE49-F238E27FC236}">
                <a16:creationId xmlns:a16="http://schemas.microsoft.com/office/drawing/2014/main" id="{D90DD844-BBB1-5F09-F05A-35BDA7FF2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3" y="2542257"/>
            <a:ext cx="2032000" cy="2032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C344079-34FF-D1EF-9E11-5785BE6ABADD}"/>
              </a:ext>
            </a:extLst>
          </p:cNvPr>
          <p:cNvSpPr txBox="1"/>
          <p:nvPr/>
        </p:nvSpPr>
        <p:spPr>
          <a:xfrm>
            <a:off x="-107476" y="2933920"/>
            <a:ext cx="2468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fisiologia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curepo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humano</a:t>
            </a:r>
          </a:p>
        </p:txBody>
      </p:sp>
      <p:pic>
        <p:nvPicPr>
          <p:cNvPr id="16" name="Imagen 15" descr="5.png">
            <a:extLst>
              <a:ext uri="{FF2B5EF4-FFF2-40B4-BE49-F238E27FC236}">
                <a16:creationId xmlns:a16="http://schemas.microsoft.com/office/drawing/2014/main" id="{9534F823-ADFF-9767-0B91-1A8156A13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9" y="4687608"/>
            <a:ext cx="2032000" cy="20320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739615-3200-8BE9-4747-8E42AC1CCC49}"/>
              </a:ext>
            </a:extLst>
          </p:cNvPr>
          <p:cNvSpPr txBox="1"/>
          <p:nvPr/>
        </p:nvSpPr>
        <p:spPr>
          <a:xfrm>
            <a:off x="-78900" y="5288109"/>
            <a:ext cx="246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ambiente 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laboral</a:t>
            </a:r>
          </a:p>
        </p:txBody>
      </p:sp>
      <p:pic>
        <p:nvPicPr>
          <p:cNvPr id="18" name="Imagen 17" descr="5.png">
            <a:extLst>
              <a:ext uri="{FF2B5EF4-FFF2-40B4-BE49-F238E27FC236}">
                <a16:creationId xmlns:a16="http://schemas.microsoft.com/office/drawing/2014/main" id="{920C4270-DB7F-571D-7E2E-562449E4C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91" y="4687608"/>
            <a:ext cx="2032000" cy="2032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EE66E8F-240A-6B00-89E1-ADA8B27AA1AD}"/>
              </a:ext>
            </a:extLst>
          </p:cNvPr>
          <p:cNvSpPr txBox="1"/>
          <p:nvPr/>
        </p:nvSpPr>
        <p:spPr>
          <a:xfrm>
            <a:off x="2282756" y="5345261"/>
            <a:ext cx="2468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antropometira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cuerpo 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humano</a:t>
            </a:r>
          </a:p>
        </p:txBody>
      </p:sp>
      <p:pic>
        <p:nvPicPr>
          <p:cNvPr id="20" name="Imagen 19" descr="5.png">
            <a:extLst>
              <a:ext uri="{FF2B5EF4-FFF2-40B4-BE49-F238E27FC236}">
                <a16:creationId xmlns:a16="http://schemas.microsoft.com/office/drawing/2014/main" id="{604557CF-003F-55F9-18BA-1C98F15CE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4" y="4683609"/>
            <a:ext cx="2032000" cy="20320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25637AD-82B9-178B-74F2-6E06142477F7}"/>
              </a:ext>
            </a:extLst>
          </p:cNvPr>
          <p:cNvSpPr txBox="1"/>
          <p:nvPr/>
        </p:nvSpPr>
        <p:spPr>
          <a:xfrm>
            <a:off x="4421410" y="5245035"/>
            <a:ext cx="246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ingenieria 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aplicada</a:t>
            </a:r>
          </a:p>
        </p:txBody>
      </p:sp>
      <p:pic>
        <p:nvPicPr>
          <p:cNvPr id="22" name="Imagen 21" descr="5.png">
            <a:extLst>
              <a:ext uri="{FF2B5EF4-FFF2-40B4-BE49-F238E27FC236}">
                <a16:creationId xmlns:a16="http://schemas.microsoft.com/office/drawing/2014/main" id="{43A8634C-A452-309D-F045-7D2E8AF6F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92" y="4687608"/>
            <a:ext cx="2032000" cy="20320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91ED957-AD0E-83BB-15A1-2CBF35E1DF00}"/>
              </a:ext>
            </a:extLst>
          </p:cNvPr>
          <p:cNvSpPr txBox="1"/>
          <p:nvPr/>
        </p:nvSpPr>
        <p:spPr>
          <a:xfrm>
            <a:off x="6557785" y="5288109"/>
            <a:ext cx="2468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seguridad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higiene</a:t>
            </a:r>
          </a:p>
        </p:txBody>
      </p:sp>
      <p:pic>
        <p:nvPicPr>
          <p:cNvPr id="24" name="Imagen 23" descr="5.png">
            <a:extLst>
              <a:ext uri="{FF2B5EF4-FFF2-40B4-BE49-F238E27FC236}">
                <a16:creationId xmlns:a16="http://schemas.microsoft.com/office/drawing/2014/main" id="{7AA07CCE-263F-2A16-8D1E-8CA34E665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32" y="2537718"/>
            <a:ext cx="2032000" cy="20320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F2F06C2-7F27-D46B-79F4-76BCA9DAF2F6}"/>
              </a:ext>
            </a:extLst>
          </p:cNvPr>
          <p:cNvSpPr txBox="1"/>
          <p:nvPr/>
        </p:nvSpPr>
        <p:spPr>
          <a:xfrm>
            <a:off x="6557785" y="2927233"/>
            <a:ext cx="2468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estudio de 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espacios 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</a:rPr>
              <a:t>arquitectónicos</a:t>
            </a:r>
          </a:p>
        </p:txBody>
      </p:sp>
    </p:spTree>
    <p:extLst>
      <p:ext uri="{BB962C8B-B14F-4D97-AF65-F5344CB8AC3E}">
        <p14:creationId xmlns:p14="http://schemas.microsoft.com/office/powerpoint/2010/main" val="9729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5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3882" y="-218415"/>
            <a:ext cx="9562353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 Principio 5 </a:t>
            </a:r>
            <a:r>
              <a:rPr lang="es-ES_tradnl" b="1" dirty="0"/>
              <a:t>Reduzca repeticiones excesivas</a:t>
            </a:r>
            <a:endParaRPr lang="es-ES" dirty="0"/>
          </a:p>
        </p:txBody>
      </p:sp>
      <p:pic>
        <p:nvPicPr>
          <p:cNvPr id="4" name="Imagen 3" descr="Captura de pantalla 2016-02-09 a las 9.23.4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" y="754415"/>
            <a:ext cx="4413946" cy="6103585"/>
          </a:xfrm>
          <a:prstGeom prst="rect">
            <a:avLst/>
          </a:prstGeom>
        </p:spPr>
      </p:pic>
      <p:pic>
        <p:nvPicPr>
          <p:cNvPr id="5" name="Imagen 4" descr="Captura de pantalla 2016-02-09 a las 9.25.54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57" y="754415"/>
            <a:ext cx="4307009" cy="61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21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328707" y="-85206"/>
            <a:ext cx="9562353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 Principio 6 </a:t>
            </a:r>
            <a:r>
              <a:rPr lang="es-ES_tradnl" b="1" dirty="0"/>
              <a:t>minimice la fatiga </a:t>
            </a:r>
            <a:br>
              <a:rPr lang="es-ES_tradnl" b="1" dirty="0"/>
            </a:br>
            <a:r>
              <a:rPr lang="es-ES_tradnl" b="1" dirty="0"/>
              <a:t>Principio 7 Minimice la presión directa</a:t>
            </a:r>
            <a:endParaRPr lang="es-ES" dirty="0"/>
          </a:p>
        </p:txBody>
      </p:sp>
      <p:pic>
        <p:nvPicPr>
          <p:cNvPr id="6" name="Imagen 5" descr="Captura de pantalla 2016-02-09 a las 9.35.26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1" y="1059054"/>
            <a:ext cx="4043709" cy="5797176"/>
          </a:xfrm>
          <a:prstGeom prst="rect">
            <a:avLst/>
          </a:prstGeom>
        </p:spPr>
      </p:pic>
      <p:pic>
        <p:nvPicPr>
          <p:cNvPr id="7" name="Imagen 6" descr="Captura de pantalla 2016-02-09 a las 9.39.51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70" y="1040887"/>
            <a:ext cx="4213412" cy="58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13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283882" y="-54064"/>
            <a:ext cx="9562353" cy="1143000"/>
          </a:xfrm>
        </p:spPr>
        <p:txBody>
          <a:bodyPr>
            <a:normAutofit/>
          </a:bodyPr>
          <a:lstStyle/>
          <a:p>
            <a:r>
              <a:rPr lang="es-ES" b="1" dirty="0"/>
              <a:t> Principio 8 </a:t>
            </a:r>
            <a:r>
              <a:rPr lang="es-ES_tradnl" b="1" dirty="0"/>
              <a:t>Ajuste y cambio de postura</a:t>
            </a:r>
            <a:endParaRPr lang="es-ES" dirty="0"/>
          </a:p>
        </p:txBody>
      </p:sp>
      <p:pic>
        <p:nvPicPr>
          <p:cNvPr id="5" name="Imagen 4" descr="Captura de pantalla 2016-02-09 a las 9.44.33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" y="926353"/>
            <a:ext cx="4360877" cy="5871883"/>
          </a:xfrm>
          <a:prstGeom prst="rect">
            <a:avLst/>
          </a:prstGeom>
        </p:spPr>
      </p:pic>
      <p:pic>
        <p:nvPicPr>
          <p:cNvPr id="6" name="Imagen 5" descr="Captura de pantalla 2016-02-09 a las 9.50.46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34" y="926353"/>
            <a:ext cx="3981150" cy="59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57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2-09 a las 9.54.27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3" y="1151899"/>
            <a:ext cx="3899647" cy="570610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-209179" y="-85206"/>
            <a:ext cx="9562353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 Principio 9 </a:t>
            </a:r>
            <a:r>
              <a:rPr lang="es-ES_tradnl" b="1" dirty="0"/>
              <a:t>Disponga de espacios y accesos </a:t>
            </a:r>
            <a:br>
              <a:rPr lang="es-ES_tradnl" b="1" dirty="0"/>
            </a:br>
            <a:r>
              <a:rPr lang="es-ES_tradnl" b="1" dirty="0"/>
              <a:t>Principio 10 </a:t>
            </a:r>
            <a:r>
              <a:rPr lang="es-ES_tradnl" b="1" dirty="0" err="1"/>
              <a:t>Mantega</a:t>
            </a:r>
            <a:r>
              <a:rPr lang="es-ES_tradnl" b="1" dirty="0"/>
              <a:t> ambiente confortable</a:t>
            </a:r>
            <a:endParaRPr lang="es-ES" dirty="0"/>
          </a:p>
        </p:txBody>
      </p:sp>
      <p:pic>
        <p:nvPicPr>
          <p:cNvPr id="7" name="Imagen 6" descr="Captura de pantalla 2016-02-09 a las 9.57.2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49" y="1151899"/>
            <a:ext cx="4008903" cy="570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60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2-09 a las 10.01.30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7" y="896471"/>
            <a:ext cx="4107514" cy="596152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-283882" y="-54064"/>
            <a:ext cx="9562353" cy="1143000"/>
          </a:xfrm>
        </p:spPr>
        <p:txBody>
          <a:bodyPr>
            <a:normAutofit/>
          </a:bodyPr>
          <a:lstStyle/>
          <a:p>
            <a:r>
              <a:rPr lang="es-ES" b="1" dirty="0"/>
              <a:t> Principio 11 Resaltar las Indicaciones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1486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-283882" y="-308064"/>
            <a:ext cx="9562353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 </a:t>
            </a:r>
            <a:r>
              <a:rPr lang="es-ES" sz="4000" b="1" dirty="0"/>
              <a:t>Principio 12 Mejore la organización del trabajo</a:t>
            </a:r>
            <a:endParaRPr lang="es-ES" sz="4000" dirty="0"/>
          </a:p>
        </p:txBody>
      </p:sp>
      <p:pic>
        <p:nvPicPr>
          <p:cNvPr id="6" name="Imagen 5" descr="Captura de pantalla 2016-02-09 a las 10.27.08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36" y="627529"/>
            <a:ext cx="4597694" cy="62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9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2-09 a las 10.28.52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7" y="0"/>
            <a:ext cx="4345873" cy="6858000"/>
          </a:xfrm>
          <a:prstGeom prst="rect">
            <a:avLst/>
          </a:prstGeom>
        </p:spPr>
      </p:pic>
      <p:pic>
        <p:nvPicPr>
          <p:cNvPr id="5" name="Imagen 4" descr="Captura de pantalla 2016-02-09 a las 10.29.35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69" y="0"/>
            <a:ext cx="4339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1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4347"/>
            <a:ext cx="8229600" cy="1143000"/>
          </a:xfrm>
        </p:spPr>
        <p:txBody>
          <a:bodyPr/>
          <a:lstStyle/>
          <a:p>
            <a:r>
              <a:rPr lang="es-ES" b="1" dirty="0"/>
              <a:t>Temario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712290"/>
            <a:ext cx="9144000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Unidad de competencia 1:</a:t>
            </a:r>
            <a:r>
              <a:rPr lang="es-MX" dirty="0"/>
              <a:t> </a:t>
            </a:r>
            <a:endParaRPr lang="es-ES_tradnl" dirty="0"/>
          </a:p>
          <a:p>
            <a:r>
              <a:rPr lang="es-MX" dirty="0"/>
              <a:t>Introducción a los conceptos básicos de Ergonomía y Antropometría.</a:t>
            </a:r>
            <a:endParaRPr lang="es-ES_tradnl" dirty="0"/>
          </a:p>
          <a:p>
            <a:pPr lvl="0"/>
            <a:r>
              <a:rPr lang="es-MX" dirty="0"/>
              <a:t>Desarrollo histórico</a:t>
            </a:r>
            <a:endParaRPr lang="es-ES_tradnl" dirty="0"/>
          </a:p>
          <a:p>
            <a:pPr lvl="0"/>
            <a:r>
              <a:rPr lang="es-MX" dirty="0"/>
              <a:t>Definiciones </a:t>
            </a:r>
            <a:endParaRPr lang="es-ES_tradnl" dirty="0"/>
          </a:p>
          <a:p>
            <a:pPr lvl="0"/>
            <a:r>
              <a:rPr lang="es-MX" dirty="0"/>
              <a:t>Fisiología del cuerpo humano</a:t>
            </a:r>
            <a:endParaRPr lang="es-ES_tradnl" dirty="0"/>
          </a:p>
          <a:p>
            <a:r>
              <a:rPr lang="es-MX" dirty="0"/>
              <a:t>El ambiente laboral</a:t>
            </a:r>
            <a:r>
              <a:rPr lang="es-ES_tradnl" dirty="0"/>
              <a:t> </a:t>
            </a:r>
          </a:p>
          <a:p>
            <a:r>
              <a:rPr lang="es-MX" b="1" dirty="0"/>
              <a:t>Unidad de competencia 2:</a:t>
            </a:r>
            <a:r>
              <a:rPr lang="es-MX" dirty="0"/>
              <a:t> </a:t>
            </a:r>
            <a:r>
              <a:rPr lang="es-ES_tradnl" dirty="0"/>
              <a:t> </a:t>
            </a:r>
            <a:r>
              <a:rPr lang="es-MX" dirty="0"/>
              <a:t>Antropometría aplicada al espacio de trabajo.</a:t>
            </a:r>
            <a:endParaRPr lang="es-ES_tradnl" dirty="0"/>
          </a:p>
          <a:p>
            <a:pPr lvl="0"/>
            <a:r>
              <a:rPr lang="es-MX" dirty="0"/>
              <a:t>Las medidas y relaciones dimensionales del cuerpo humano</a:t>
            </a:r>
            <a:endParaRPr lang="es-ES_tradnl" dirty="0"/>
          </a:p>
          <a:p>
            <a:pPr lvl="0"/>
            <a:r>
              <a:rPr lang="es-MX" dirty="0"/>
              <a:t>Antropología racial comparativa</a:t>
            </a:r>
            <a:endParaRPr lang="es-ES_tradnl" dirty="0"/>
          </a:p>
          <a:p>
            <a:r>
              <a:rPr lang="es-MX" dirty="0"/>
              <a:t>Las medidas estructurales y medidas funcionales  del cuerpo humano</a:t>
            </a:r>
            <a:r>
              <a:rPr lang="es-ES_tradnl" dirty="0"/>
              <a:t> </a:t>
            </a:r>
          </a:p>
          <a:p>
            <a:r>
              <a:rPr lang="es-MX" b="1" dirty="0"/>
              <a:t>Unidad de competencia 3:</a:t>
            </a:r>
            <a:r>
              <a:rPr lang="es-MX" dirty="0"/>
              <a:t> </a:t>
            </a:r>
            <a:r>
              <a:rPr lang="es-ES_tradnl" dirty="0"/>
              <a:t> </a:t>
            </a:r>
            <a:r>
              <a:rPr lang="es-MX" dirty="0"/>
              <a:t>Condiciones ambientales en el área de trabajo.</a:t>
            </a:r>
            <a:endParaRPr lang="es-ES_tradnl" dirty="0"/>
          </a:p>
          <a:p>
            <a:pPr lvl="0"/>
            <a:r>
              <a:rPr lang="es-MX" dirty="0"/>
              <a:t>Conocimiento de las Normas Oficiales Mexicanas que regulan las condiciones ambientales en el área de trabajo</a:t>
            </a:r>
            <a:endParaRPr lang="es-ES_tradnl" dirty="0"/>
          </a:p>
          <a:p>
            <a:pPr lvl="0"/>
            <a:r>
              <a:rPr lang="es-MX" dirty="0"/>
              <a:t>Aplicación de auditorías de cumplimiento con lo establecido por las NOM´s</a:t>
            </a:r>
            <a:endParaRPr lang="es-ES_tradnl" dirty="0"/>
          </a:p>
          <a:p>
            <a:r>
              <a:rPr lang="es-MX" dirty="0"/>
              <a:t>Análisis de la condiciones ambientales manipuladas en las cabinas de simulación de sistemas de manufactura del Laboratorio de Ingeniería Aplicada</a:t>
            </a:r>
          </a:p>
          <a:p>
            <a:r>
              <a:rPr lang="es-MX" b="1" dirty="0"/>
              <a:t>Unidad de competencia 4:</a:t>
            </a:r>
            <a:r>
              <a:rPr lang="es-MX" dirty="0"/>
              <a:t> </a:t>
            </a:r>
            <a:r>
              <a:rPr lang="es-ES_tradnl" dirty="0"/>
              <a:t> </a:t>
            </a:r>
            <a:r>
              <a:rPr lang="es-MX" dirty="0"/>
              <a:t>Diseño del espacio y lugar de trabajo.</a:t>
            </a:r>
          </a:p>
          <a:p>
            <a:pPr lvl="0"/>
            <a:r>
              <a:rPr lang="es-MX" dirty="0"/>
              <a:t>Diseño de espacios adecuados para los lugares de trabajo y su justificación</a:t>
            </a:r>
            <a:endParaRPr lang="es-ES_tradnl" dirty="0"/>
          </a:p>
          <a:p>
            <a:pPr lvl="0"/>
            <a:r>
              <a:rPr lang="es-MX" dirty="0"/>
              <a:t>Condiciones mínimas de seguridad e higiene en los espacios diseñados</a:t>
            </a:r>
            <a:endParaRPr lang="es-ES_tradnl" dirty="0"/>
          </a:p>
          <a:p>
            <a:pPr lvl="0"/>
            <a:r>
              <a:rPr lang="es-MX" dirty="0"/>
              <a:t>Diagramas de distribución</a:t>
            </a:r>
            <a:endParaRPr lang="es-ES_tradnl" dirty="0"/>
          </a:p>
          <a:p>
            <a:r>
              <a:rPr lang="es-MX" dirty="0"/>
              <a:t>Aplicación de la normatividad vigente</a:t>
            </a:r>
            <a:r>
              <a:rPr lang="es-ES_tradnl" dirty="0"/>
              <a:t> </a:t>
            </a:r>
            <a:endParaRPr lang="es-MX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2839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b="1" dirty="0"/>
              <a:t>La palabra Ergonomía proviene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Del Griego</a:t>
            </a:r>
          </a:p>
          <a:p>
            <a:r>
              <a:rPr lang="es-ES" dirty="0"/>
              <a:t>Ergo = Trabajo</a:t>
            </a:r>
          </a:p>
          <a:p>
            <a:r>
              <a:rPr lang="es-ES" dirty="0" err="1"/>
              <a:t>Nomia</a:t>
            </a:r>
            <a:r>
              <a:rPr lang="es-ES" dirty="0"/>
              <a:t> = Leyes</a:t>
            </a:r>
          </a:p>
          <a:p>
            <a:r>
              <a:rPr lang="es-ES" dirty="0"/>
              <a:t>Concepto es el estudio científico de la relación entre las personas y su ambiente de trabajo, para su confort, seguridad y eficacia  </a:t>
            </a:r>
          </a:p>
          <a:p>
            <a:r>
              <a:rPr lang="es-ES" dirty="0"/>
              <a:t>El objetivo es adaptar el espacio de trabajo a las personas 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8" name="Picture 4" descr="Escritorio de la estación de trabajo de la computadora | Vector Premium">
            <a:extLst>
              <a:ext uri="{FF2B5EF4-FFF2-40B4-BE49-F238E27FC236}">
                <a16:creationId xmlns:a16="http://schemas.microsoft.com/office/drawing/2014/main" id="{58659C84-F027-41AC-7DD4-CADDF7DA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1014413"/>
            <a:ext cx="2414587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tación de trabajo industrial a medida regulable en altura">
            <a:extLst>
              <a:ext uri="{FF2B5EF4-FFF2-40B4-BE49-F238E27FC236}">
                <a16:creationId xmlns:a16="http://schemas.microsoft.com/office/drawing/2014/main" id="{D60B2F11-FE9E-847F-C050-9AB4B0A8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76" y="1105695"/>
            <a:ext cx="1533275" cy="23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9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803"/>
            <a:ext cx="8229600" cy="1143000"/>
          </a:xfrm>
        </p:spPr>
        <p:txBody>
          <a:bodyPr/>
          <a:lstStyle/>
          <a:p>
            <a:r>
              <a:rPr lang="es-ES" b="1" dirty="0"/>
              <a:t>Concepto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09176" y="1267137"/>
            <a:ext cx="8785412" cy="591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4000" baseline="30000" dirty="0"/>
              <a:t>Se define ERGONOMÍA como el estudio de la interacción de las personas con sus actividades, equipo, herramientas y el ambiente físico para mejorar la calidad, la productividad, la seguridad y la salud en los lugares de trabajo.</a:t>
            </a:r>
          </a:p>
          <a:p>
            <a:pPr algn="just"/>
            <a:r>
              <a:rPr lang="es-ES_tradnl" sz="4000" baseline="30000" dirty="0"/>
              <a:t>Como definición de </a:t>
            </a:r>
            <a:r>
              <a:rPr lang="es-ES_tradnl" sz="4000" b="1" baseline="30000" dirty="0"/>
              <a:t>ergonomía industrial </a:t>
            </a:r>
            <a:r>
              <a:rPr lang="es-ES_tradnl" sz="4000" baseline="30000" dirty="0"/>
              <a:t>“el estudio sistemático de la relación entre los trabajadores y su estación de trabajo. Mediante la aplicación de información sobre las características humanas (físicas, mentales, posibilidades y limitaciones) al diseño de las estaciones de trabajo, buscando adaptarse a los operarios, para garantizar que las operaciones se desarrollen con seguridad, comodidad, sin errores, sin fatiga excesiva y </a:t>
            </a:r>
            <a:r>
              <a:rPr lang="es-ES_tradnl" sz="3600" baseline="30000" dirty="0"/>
              <a:t>que el resultado sea un trabajo más efectivo y eficiente”.</a:t>
            </a:r>
          </a:p>
          <a:p>
            <a:pPr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00246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0950"/>
            <a:ext cx="8229600" cy="1143000"/>
          </a:xfrm>
        </p:spPr>
        <p:txBody>
          <a:bodyPr/>
          <a:lstStyle/>
          <a:p>
            <a:r>
              <a:rPr lang="es-ES" b="1" dirty="0"/>
              <a:t>Desarrollo Histórico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73847"/>
            <a:ext cx="8229600" cy="4525963"/>
          </a:xfrm>
        </p:spPr>
        <p:txBody>
          <a:bodyPr/>
          <a:lstStyle/>
          <a:p>
            <a:r>
              <a:rPr lang="es-ES" dirty="0"/>
              <a:t>Tiempos de sociedad primitiva</a:t>
            </a:r>
          </a:p>
          <a:p>
            <a:r>
              <a:rPr lang="es-ES" dirty="0"/>
              <a:t>Interacción del entorno </a:t>
            </a:r>
          </a:p>
          <a:p>
            <a:r>
              <a:rPr lang="es-ES" dirty="0"/>
              <a:t>Revolución industrial entre siglo 18 y 19</a:t>
            </a:r>
          </a:p>
          <a:p>
            <a:r>
              <a:rPr lang="es-ES" dirty="0"/>
              <a:t>Países industrializados </a:t>
            </a:r>
          </a:p>
          <a:p>
            <a:r>
              <a:rPr lang="es-ES" dirty="0"/>
              <a:t>USA, Inglaterra, Japón </a:t>
            </a:r>
          </a:p>
          <a:p>
            <a:r>
              <a:rPr lang="es-ES" dirty="0"/>
              <a:t>Primera y segunda guerra mundial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31" y="4303058"/>
            <a:ext cx="6832600" cy="24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6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Principios del siglo XIX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5" y="1831787"/>
            <a:ext cx="4379763" cy="34125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356" y="1831787"/>
            <a:ext cx="3949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1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" y="602126"/>
            <a:ext cx="9052114" cy="54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7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8734</TotalTime>
  <Words>1584</Words>
  <Application>Microsoft Macintosh PowerPoint</Application>
  <PresentationFormat>Presentación en pantalla (4:3)</PresentationFormat>
  <Paragraphs>162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9" baseType="lpstr">
      <vt:lpstr>Arial</vt:lpstr>
      <vt:lpstr>Calibri</vt:lpstr>
      <vt:lpstr>Tema de Office</vt:lpstr>
      <vt:lpstr>ergonomía</vt:lpstr>
      <vt:lpstr>Presentación de PowerPoint</vt:lpstr>
      <vt:lpstr>Entorno Ergonomía</vt:lpstr>
      <vt:lpstr>Temario</vt:lpstr>
      <vt:lpstr>La palabra Ergonomía proviene</vt:lpstr>
      <vt:lpstr>Concepto</vt:lpstr>
      <vt:lpstr>Desarrollo Histórico</vt:lpstr>
      <vt:lpstr>Principios del siglo XIX</vt:lpstr>
      <vt:lpstr>Presentación de PowerPoint</vt:lpstr>
      <vt:lpstr>Decálogo Ergonomía  </vt:lpstr>
      <vt:lpstr>12 principios de la ergonomía</vt:lpstr>
      <vt:lpstr>Principio 1: Mantener todo al alcance</vt:lpstr>
      <vt:lpstr>Principio 2:  Altura del codo referencia   </vt:lpstr>
      <vt:lpstr>Principio 3:  Forma de Agarre reduce el esfuerzo</vt:lpstr>
      <vt:lpstr>Principio 4: Posicíon correcta para cada labor</vt:lpstr>
      <vt:lpstr>Principio 5:  Reduzca Repeticiones Excesivas </vt:lpstr>
      <vt:lpstr>Principio 6:  Minimice la fatiga</vt:lpstr>
      <vt:lpstr>Principio 7:  Minimice la presión directa</vt:lpstr>
      <vt:lpstr>Principio 8: Ajuste y cambio de postura </vt:lpstr>
      <vt:lpstr>Principio 9: Disponga de espacios y accessos</vt:lpstr>
      <vt:lpstr>Principio 10:  Mantenga ambiente Confortable</vt:lpstr>
      <vt:lpstr>Principio 11:  Resaltar las indicaciones </vt:lpstr>
      <vt:lpstr>Principio 12: Mejore la organización del trabajo </vt:lpstr>
      <vt:lpstr>Como actuar ante los problemas </vt:lpstr>
      <vt:lpstr>Gracias por su atención</vt:lpstr>
      <vt:lpstr>12 Principios de la Ergonomía Principio 1 Mantener todo al alcance</vt:lpstr>
      <vt:lpstr>Presentación de PowerPoint</vt:lpstr>
      <vt:lpstr>Principio 2 Altura del codo referencia      Principio 3 Forma de Agarre reduce el esfuerzo  </vt:lpstr>
      <vt:lpstr>Principio 4 Posición correcta para cada labor    </vt:lpstr>
      <vt:lpstr> Principio 5 Reduzca repeticiones excesivas</vt:lpstr>
      <vt:lpstr> Principio 6 minimice la fatiga  Principio 7 Minimice la presión directa</vt:lpstr>
      <vt:lpstr> Principio 8 Ajuste y cambio de postura</vt:lpstr>
      <vt:lpstr> Principio 9 Disponga de espacios y accesos  Principio 10 Mantega ambiente confortable</vt:lpstr>
      <vt:lpstr> Principio 11 Resaltar las Indicaciones  </vt:lpstr>
      <vt:lpstr> Principio 12 Mejore la organización del trabajo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Ergonomia</dc:title>
  <dc:creator>Aquiles Melesio Garcia Garcia</dc:creator>
  <cp:lastModifiedBy>Microsoft Office User</cp:lastModifiedBy>
  <cp:revision>62</cp:revision>
  <dcterms:created xsi:type="dcterms:W3CDTF">2016-01-29T15:54:49Z</dcterms:created>
  <dcterms:modified xsi:type="dcterms:W3CDTF">2024-02-15T21:38:56Z</dcterms:modified>
</cp:coreProperties>
</file>