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3" r:id="rId4"/>
    <p:sldId id="265" r:id="rId5"/>
    <p:sldId id="278" r:id="rId6"/>
    <p:sldId id="279" r:id="rId7"/>
    <p:sldId id="280" r:id="rId8"/>
    <p:sldId id="281" r:id="rId9"/>
    <p:sldId id="282" r:id="rId10"/>
    <p:sldId id="288" r:id="rId11"/>
    <p:sldId id="283" r:id="rId12"/>
    <p:sldId id="285" r:id="rId13"/>
    <p:sldId id="284" r:id="rId14"/>
    <p:sldId id="286" r:id="rId15"/>
    <p:sldId id="287" r:id="rId16"/>
    <p:sldId id="289" r:id="rId17"/>
    <p:sldId id="290" r:id="rId18"/>
    <p:sldId id="292" r:id="rId19"/>
    <p:sldId id="294" r:id="rId20"/>
    <p:sldId id="293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4"/>
    <p:restoredTop sz="93380"/>
  </p:normalViewPr>
  <p:slideViewPr>
    <p:cSldViewPr snapToGrid="0" snapToObjects="1" showGuides="1">
      <p:cViewPr varScale="1">
        <p:scale>
          <a:sx n="108" d="100"/>
          <a:sy n="108" d="100"/>
        </p:scale>
        <p:origin x="208" y="33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35CA-73BF-4874-91CB-AA57B40E5CBF}" type="datetimeFigureOut">
              <a:rPr lang="es-MX" smtClean="0"/>
              <a:t>02/03/23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0C880-AD8C-4844-94B0-B9000CB62C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259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9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22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5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62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48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34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44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80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2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68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8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80E4-D916-5B41-B351-233EFB196E1F}" type="datetimeFigureOut">
              <a:rPr lang="es-ES" smtClean="0"/>
              <a:t>2/3/23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BE75-EBAF-C940-B899-32514475B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80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file:///localhost/Users/mediaTAC/Desktop/Ergonomia/media%20+%20TAC:Users:mediaTAC:Desktop:Ergonomia:UA%20L32245%20Ergonomi&#769;a.docx!OLE_LINK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Ergonomía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4413" y="3886200"/>
            <a:ext cx="6400800" cy="1752600"/>
          </a:xfrm>
        </p:spPr>
        <p:txBody>
          <a:bodyPr/>
          <a:lstStyle/>
          <a:p>
            <a:r>
              <a:rPr lang="es-ES" b="1" dirty="0" err="1"/>
              <a:t>aquiles</a:t>
            </a:r>
            <a:r>
              <a:rPr lang="es-ES" b="1" dirty="0"/>
              <a:t> m. </a:t>
            </a:r>
            <a:r>
              <a:rPr lang="es-ES" b="1" dirty="0" err="1"/>
              <a:t>garcía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0932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2-16 a la(s) 09.3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21912"/>
            <a:ext cx="8818880" cy="68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079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sistema </a:t>
            </a:r>
            <a:br>
              <a:rPr lang="es-ES" b="1" dirty="0"/>
            </a:br>
            <a:r>
              <a:rPr lang="es-ES" b="1" dirty="0" err="1"/>
              <a:t>ósteo-artro-muscular</a:t>
            </a:r>
            <a:r>
              <a:rPr lang="es-ES" b="1" dirty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0800"/>
            <a:ext cx="2905760" cy="553720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Este sistema está conformado por piezas duras y </a:t>
            </a:r>
            <a:r>
              <a:rPr lang="es-ES" dirty="0" err="1"/>
              <a:t>rígidas</a:t>
            </a:r>
            <a:r>
              <a:rPr lang="es-ES" dirty="0"/>
              <a:t>, y partes </a:t>
            </a:r>
            <a:r>
              <a:rPr lang="es-ES" dirty="0" err="1"/>
              <a:t>más</a:t>
            </a:r>
            <a:r>
              <a:rPr lang="es-ES" dirty="0"/>
              <a:t> blandas y flexibles. Es el </a:t>
            </a:r>
            <a:r>
              <a:rPr lang="es-ES" dirty="0" err="1"/>
              <a:t>más</a:t>
            </a:r>
            <a:r>
              <a:rPr lang="es-ES" dirty="0"/>
              <a:t> voluminoso del cuerpo humano y el responsable de los movimientos del cuerpo, el </a:t>
            </a:r>
            <a:r>
              <a:rPr lang="es-ES" dirty="0" err="1"/>
              <a:t>sostén</a:t>
            </a:r>
            <a:r>
              <a:rPr lang="es-ES" dirty="0"/>
              <a:t> y la </a:t>
            </a:r>
            <a:r>
              <a:rPr lang="es-ES" dirty="0" err="1"/>
              <a:t>protección</a:t>
            </a:r>
            <a:r>
              <a:rPr lang="es-ES" dirty="0"/>
              <a:t> de los </a:t>
            </a:r>
            <a:r>
              <a:rPr lang="es-ES" dirty="0" err="1"/>
              <a:t>órganos</a:t>
            </a:r>
            <a:r>
              <a:rPr lang="es-ES" dirty="0"/>
              <a:t> vitales. </a:t>
            </a:r>
          </a:p>
        </p:txBody>
      </p:sp>
      <p:pic>
        <p:nvPicPr>
          <p:cNvPr id="5" name="Imagen 4" descr="Captura de pantalla 2016-02-16 a la(s) 08.46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49" y="0"/>
            <a:ext cx="2708622" cy="6858000"/>
          </a:xfrm>
          <a:prstGeom prst="rect">
            <a:avLst/>
          </a:prstGeom>
        </p:spPr>
      </p:pic>
      <p:pic>
        <p:nvPicPr>
          <p:cNvPr id="6" name="Imagen 5" descr="Captura de pantalla 2016-02-16 a la(s) 08.4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20" y="1173798"/>
            <a:ext cx="2217420" cy="532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416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/>
              <a:t>El esqueleto y los huesos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26441"/>
            <a:ext cx="9144000" cy="3083560"/>
          </a:xfrm>
        </p:spPr>
        <p:txBody>
          <a:bodyPr/>
          <a:lstStyle/>
          <a:p>
            <a:r>
              <a:rPr lang="es-ES" dirty="0"/>
              <a:t>El esqueleto está formado, aproximadamente, por 206 huesos —de los cuales, 34 son impares— que se relacionan entre sí. Los huesos son </a:t>
            </a:r>
            <a:r>
              <a:rPr lang="es-ES" dirty="0" err="1"/>
              <a:t>órganos</a:t>
            </a:r>
            <a:r>
              <a:rPr lang="es-ES" dirty="0"/>
              <a:t> muy resistentes, pero no enteramente </a:t>
            </a:r>
            <a:r>
              <a:rPr lang="es-ES" dirty="0" err="1"/>
              <a:t>sólidos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Sus </a:t>
            </a:r>
            <a:r>
              <a:rPr lang="es-ES" dirty="0" err="1"/>
              <a:t>células</a:t>
            </a:r>
            <a:r>
              <a:rPr lang="es-ES" dirty="0"/>
              <a:t> se dividen constantemente, por lo cual crecen y pueden reparar las partes que se pierden. </a:t>
            </a:r>
          </a:p>
          <a:p>
            <a:endParaRPr lang="es-ES" dirty="0"/>
          </a:p>
        </p:txBody>
      </p:sp>
      <p:pic>
        <p:nvPicPr>
          <p:cNvPr id="4" name="Imagen 3" descr="Captura de pantalla 2016-02-16 a la(s) 09.1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20" y="3891280"/>
            <a:ext cx="6461760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9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02-16 a la(s) 08.53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38" y="0"/>
            <a:ext cx="4272682" cy="6858000"/>
          </a:xfrm>
          <a:prstGeom prst="rect">
            <a:avLst/>
          </a:prstGeom>
        </p:spPr>
      </p:pic>
      <p:pic>
        <p:nvPicPr>
          <p:cNvPr id="6" name="Imagen 5" descr="Captura de pantalla 2016-02-16 a la(s) 09.1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" y="0"/>
            <a:ext cx="3043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83954" y="-28258"/>
            <a:ext cx="4865543" cy="1143000"/>
          </a:xfrm>
        </p:spPr>
        <p:txBody>
          <a:bodyPr/>
          <a:lstStyle/>
          <a:p>
            <a:r>
              <a:rPr lang="es-ES" b="1" dirty="0"/>
              <a:t>Los músculos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1" y="1001469"/>
            <a:ext cx="3572419" cy="5856531"/>
          </a:xfrm>
        </p:spPr>
        <p:txBody>
          <a:bodyPr/>
          <a:lstStyle/>
          <a:p>
            <a:r>
              <a:rPr lang="es-ES" dirty="0"/>
              <a:t>Los músculos contribuyen a dar forma al cuerpo y sostienen los órganos. Gracias a ellos, podemos realizar una gran variedad de movimientos. </a:t>
            </a:r>
          </a:p>
          <a:p>
            <a:endParaRPr lang="es-ES" dirty="0"/>
          </a:p>
        </p:txBody>
      </p:sp>
      <p:pic>
        <p:nvPicPr>
          <p:cNvPr id="4" name="Imagen 3" descr="Captura de pantalla 2016-02-16 a la(s) 09.2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42" y="-28258"/>
            <a:ext cx="5341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51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02-16 a la(s) 09.3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77" y="0"/>
            <a:ext cx="5076423" cy="6858000"/>
          </a:xfrm>
          <a:prstGeom prst="rect">
            <a:avLst/>
          </a:prstGeom>
        </p:spPr>
      </p:pic>
      <p:pic>
        <p:nvPicPr>
          <p:cNvPr id="6" name="Imagen 5" descr="Captura de pantalla 2016-02-16 a la(s) 09.51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7440"/>
            <a:ext cx="4688248" cy="44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2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r="21888"/>
          <a:stretch/>
        </p:blipFill>
        <p:spPr>
          <a:xfrm>
            <a:off x="965200" y="0"/>
            <a:ext cx="7254240" cy="726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uerpo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80" y="0"/>
            <a:ext cx="6451600" cy="6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9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isologia_hum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60" y="0"/>
            <a:ext cx="673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32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la aliment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250"/>
            <a:ext cx="9007586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6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73539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Unidad de competencia 1:</a:t>
            </a:r>
            <a:r>
              <a:rPr lang="es-MX" dirty="0"/>
              <a:t> </a:t>
            </a:r>
            <a:br>
              <a:rPr lang="es-ES_tradnl" dirty="0"/>
            </a:br>
            <a:r>
              <a:rPr lang="es-MX" dirty="0"/>
              <a:t>Introducción a los conceptos básicos de Ergonomía y Antropometría.</a:t>
            </a:r>
            <a:endParaRPr lang="es-ES_tradnl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778741"/>
              </p:ext>
            </p:extLst>
          </p:nvPr>
        </p:nvGraphicFramePr>
        <p:xfrm>
          <a:off x="300815" y="2642035"/>
          <a:ext cx="8609046" cy="165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753100" imgH="1104900" progId="Word.Document.12">
                  <p:link updateAutomatic="1"/>
                </p:oleObj>
              </mc:Choice>
              <mc:Fallback>
                <p:oleObj name="Documento" r:id="rId2" imgW="5753100" imgH="1104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815" y="2642035"/>
                        <a:ext cx="8609046" cy="165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300815" y="4004580"/>
            <a:ext cx="65861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3200" b="1" dirty="0"/>
              <a:t>Desarrollo histórico</a:t>
            </a:r>
            <a:endParaRPr lang="es-ES_tradnl" sz="3200" b="1" dirty="0"/>
          </a:p>
          <a:p>
            <a:pPr lvl="0"/>
            <a:r>
              <a:rPr lang="es-MX" sz="3200" b="1" dirty="0"/>
              <a:t>Definiciones </a:t>
            </a:r>
            <a:endParaRPr lang="es-ES_tradnl" sz="3200" b="1" dirty="0"/>
          </a:p>
          <a:p>
            <a:pPr lvl="0"/>
            <a:r>
              <a:rPr lang="es-MX" sz="3200" b="1" dirty="0"/>
              <a:t>Fisiología del cuerpo humano</a:t>
            </a:r>
            <a:endParaRPr lang="es-ES_tradnl" sz="3200" b="1" dirty="0"/>
          </a:p>
          <a:p>
            <a:r>
              <a:rPr lang="es-MX" sz="3200" b="1" dirty="0"/>
              <a:t>El ambiente laboral</a:t>
            </a:r>
            <a:r>
              <a:rPr lang="es-ES_tradnl" sz="3200" b="1" dirty="0"/>
              <a:t>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06351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la aliment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498" y="359748"/>
            <a:ext cx="6418512" cy="636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fibra energia carbohidr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49840"/>
            <a:ext cx="7436716" cy="59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4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fibra energia carbohidr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6312"/>
            <a:ext cx="8951100" cy="44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6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fibra energia carbohidra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39330"/>
            <a:ext cx="8935166" cy="531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803"/>
            <a:ext cx="8229600" cy="1143000"/>
          </a:xfrm>
        </p:spPr>
        <p:txBody>
          <a:bodyPr/>
          <a:lstStyle/>
          <a:p>
            <a:r>
              <a:rPr lang="es-ES" b="1" dirty="0"/>
              <a:t>Definición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9176" y="1267137"/>
            <a:ext cx="8785412" cy="5919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4000" baseline="30000" dirty="0"/>
              <a:t>Se define ERGONOMÍA como el estudio de la interacción de las personas con sus actividades, equipo, herramientas y el ambiente físico para mejorar la calidad, la productividad, la seguridad y la salud en los lugares de trabajo.</a:t>
            </a:r>
          </a:p>
          <a:p>
            <a:pPr algn="just"/>
            <a:r>
              <a:rPr lang="es-ES_tradnl" sz="4000" baseline="30000" dirty="0"/>
              <a:t>Como definición de </a:t>
            </a:r>
            <a:r>
              <a:rPr lang="es-ES_tradnl" sz="4000" b="1" baseline="30000" dirty="0"/>
              <a:t>ergonomía industrial </a:t>
            </a:r>
            <a:r>
              <a:rPr lang="es-ES_tradnl" sz="4000" baseline="30000" dirty="0"/>
              <a:t>“el estudio sistemático de la relación entre los trabajadores y su estación de trabajo. Mediante la aplicación de información sobre las características humanas (físicas, mentales, posibilidades y limitaciones) al diseño de las estaciones de trabajo, buscando adaptarse a los operarios, para garantizar que las operaciones se desarrollen con seguridad, comodidad, sin errores, sin fatiga excesiva y </a:t>
            </a:r>
            <a:r>
              <a:rPr lang="es-ES_tradnl" sz="3600" baseline="30000" dirty="0"/>
              <a:t>que el resultado sea un trabajo más efectivo y eficiente”.</a:t>
            </a:r>
          </a:p>
          <a:p>
            <a:pPr algn="just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6970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2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12 Principios de la Ergonomía</a:t>
            </a:r>
            <a:br>
              <a:rPr lang="es-ES" b="1" dirty="0"/>
            </a:br>
            <a:r>
              <a:rPr lang="es-ES" b="1" dirty="0"/>
              <a:t>Principio 1 Mantener todo al alcance</a:t>
            </a:r>
          </a:p>
        </p:txBody>
      </p:sp>
      <p:pic>
        <p:nvPicPr>
          <p:cNvPr id="5" name="Imagen 4" descr="Captura de pantalla 2016-02-09 a las 8.54.42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90" y="1591983"/>
            <a:ext cx="6589013" cy="49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5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16-02-15 a las 6.45.29 a.m.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r="512"/>
          <a:stretch>
            <a:fillRect/>
          </a:stretch>
        </p:blipFill>
        <p:spPr>
          <a:xfrm>
            <a:off x="-26443" y="929362"/>
            <a:ext cx="9435205" cy="5188999"/>
          </a:xfrm>
        </p:spPr>
      </p:pic>
    </p:spTree>
    <p:extLst>
      <p:ext uri="{BB962C8B-B14F-4D97-AF65-F5344CB8AC3E}">
        <p14:creationId xmlns:p14="http://schemas.microsoft.com/office/powerpoint/2010/main" val="32136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Fisiología del cuerpo Humano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dirty="0"/>
              <a:t>El cuerpo humano no es una suma de </a:t>
            </a:r>
            <a:r>
              <a:rPr lang="es-ES_tradnl" dirty="0" err="1"/>
              <a:t>órganos</a:t>
            </a:r>
            <a:r>
              <a:rPr lang="es-ES_tradnl" dirty="0"/>
              <a:t> y sistemas, sino una unidad organizada</a:t>
            </a:r>
            <a:br>
              <a:rPr lang="es-ES_tradnl" dirty="0"/>
            </a:br>
            <a:r>
              <a:rPr lang="es-ES_tradnl" dirty="0"/>
              <a:t>que funciona en forma armónica de acuerdo con las condiciones ambientales e intercambia materia y energía con el medio. Este intercambio es permanente y asegura su supervivencia. </a:t>
            </a:r>
          </a:p>
          <a:p>
            <a:r>
              <a:rPr lang="es-ES_tradnl" dirty="0"/>
              <a:t>Empecemos, pues, este recorrido por el organismo humano. </a:t>
            </a:r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43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b="1" dirty="0"/>
              <a:t>Funciones vitales básicas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b="1" dirty="0"/>
              <a:t>La nutrición</a:t>
            </a:r>
          </a:p>
          <a:p>
            <a:r>
              <a:rPr lang="es-ES_tradnl" b="1" dirty="0"/>
              <a:t> </a:t>
            </a:r>
            <a:r>
              <a:rPr lang="es-ES_tradnl" dirty="0"/>
              <a:t>Todos los seres vivos necesitan alimentarse para </a:t>
            </a:r>
          </a:p>
          <a:p>
            <a:pPr marL="0" indent="0">
              <a:buNone/>
            </a:pPr>
            <a:r>
              <a:rPr lang="es-ES_tradnl" dirty="0"/>
              <a:t>obtener la </a:t>
            </a:r>
            <a:r>
              <a:rPr lang="es-ES_tradnl" b="1" dirty="0"/>
              <a:t>materia </a:t>
            </a:r>
            <a:r>
              <a:rPr lang="es-ES_tradnl" dirty="0"/>
              <a:t>y la </a:t>
            </a:r>
            <a:r>
              <a:rPr lang="es-ES_tradnl" b="1" dirty="0"/>
              <a:t>energía </a:t>
            </a:r>
            <a:r>
              <a:rPr lang="es-ES_tradnl" dirty="0"/>
              <a:t>que emplean para vivir. Por medio de la </a:t>
            </a:r>
            <a:r>
              <a:rPr lang="es-ES_tradnl" b="1" dirty="0"/>
              <a:t>nutrición</a:t>
            </a:r>
            <a:r>
              <a:rPr lang="es-ES_tradnl" dirty="0"/>
              <a:t>, obtienen materia y la integran a las células con el fin de re- poner las partes que se van perdiendo y desgas-</a:t>
            </a:r>
            <a:r>
              <a:rPr lang="es-ES_tradnl" dirty="0" err="1"/>
              <a:t>tando</a:t>
            </a:r>
            <a:r>
              <a:rPr lang="es-ES_tradnl" dirty="0"/>
              <a:t>. Parte de esa materia es utilizada como </a:t>
            </a:r>
            <a:r>
              <a:rPr lang="es-ES_tradnl" b="1" dirty="0"/>
              <a:t>energía</a:t>
            </a:r>
            <a:r>
              <a:rPr lang="es-ES_tradnl" dirty="0"/>
              <a:t>, fundamental para mantener la intensa actividad del organismo. </a:t>
            </a:r>
          </a:p>
          <a:p>
            <a:pPr marL="0" indent="0">
              <a:buNone/>
            </a:pPr>
            <a:r>
              <a:rPr lang="es-ES_tradnl" dirty="0"/>
              <a:t>Otra parte queda como </a:t>
            </a:r>
          </a:p>
          <a:p>
            <a:r>
              <a:rPr lang="es-ES_tradnl" b="1" dirty="0"/>
              <a:t>material de reserva </a:t>
            </a:r>
            <a:r>
              <a:rPr lang="es-ES_tradnl" dirty="0"/>
              <a:t>(energía almacenada).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590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La nutrición comprende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La digestión de los nutrientes. </a:t>
            </a:r>
            <a:endParaRPr lang="es-ES_tradnl" dirty="0"/>
          </a:p>
          <a:p>
            <a:r>
              <a:rPr lang="es-ES_tradnl" b="1" dirty="0"/>
              <a:t>La circulación de </a:t>
            </a:r>
            <a:r>
              <a:rPr lang="es-ES_tradnl" b="1" dirty="0" err="1"/>
              <a:t>éstos</a:t>
            </a:r>
            <a:r>
              <a:rPr lang="es-ES_tradnl" b="1" dirty="0"/>
              <a:t> hacia cada una de las células del cuerpo. </a:t>
            </a:r>
            <a:endParaRPr lang="es-ES_tradnl" dirty="0"/>
          </a:p>
          <a:p>
            <a:r>
              <a:rPr lang="es-ES_tradnl" b="1" dirty="0"/>
              <a:t>La respiración, por medio de la cual se obtiene el oxigeno, que libera la energía que contienen. </a:t>
            </a:r>
            <a:endParaRPr lang="es-ES_tradnl" dirty="0"/>
          </a:p>
          <a:p>
            <a:r>
              <a:rPr lang="es-ES_tradnl" b="1" dirty="0"/>
              <a:t>La excreción, por la cual se desecha lo que no es utilizado por el cuerpo 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90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" y="-142240"/>
            <a:ext cx="3139440" cy="1046480"/>
          </a:xfrm>
        </p:spPr>
        <p:txBody>
          <a:bodyPr>
            <a:normAutofit fontScale="90000"/>
          </a:bodyPr>
          <a:lstStyle/>
          <a:p>
            <a:br>
              <a:rPr lang="es-ES" b="1" dirty="0"/>
            </a:br>
            <a:r>
              <a:rPr lang="es-ES" b="1" dirty="0"/>
              <a:t>Sistema Digestivo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91440" y="1600200"/>
            <a:ext cx="3745669" cy="4790440"/>
          </a:xfrm>
        </p:spPr>
        <p:txBody>
          <a:bodyPr/>
          <a:lstStyle/>
          <a:p>
            <a:pPr algn="just"/>
            <a:r>
              <a:rPr lang="es-ES" dirty="0"/>
              <a:t>Cuando ingerimos los alimentos, el sistema digestivo se encarga de modificarlos para que nuestro cuerpo los absorba en el intestino delgado. </a:t>
            </a:r>
          </a:p>
          <a:p>
            <a:endParaRPr lang="es-ES" dirty="0"/>
          </a:p>
        </p:txBody>
      </p:sp>
      <p:pic>
        <p:nvPicPr>
          <p:cNvPr id="6" name="Imagen 5" descr="Captura de pantalla 2016-02-16 a la(s) 08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69" y="0"/>
            <a:ext cx="539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653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532</Words>
  <Application>Microsoft Macintosh PowerPoint</Application>
  <PresentationFormat>Presentación en pantalla (4:3)</PresentationFormat>
  <Paragraphs>33</Paragraphs>
  <Slides>23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Tema de Office</vt:lpstr>
      <vt:lpstr>file:///localhost/Users/mediaTAC/Desktop/Ergonomia/media%20+%20TAC:Users:mediaTAC:Desktop:Ergonomia:UA%20L32245%20Ergonomía.docx!OLE_LINK1</vt:lpstr>
      <vt:lpstr>Ergonomía</vt:lpstr>
      <vt:lpstr>Unidad de competencia 1:  Introducción a los conceptos básicos de Ergonomía y Antropometría.</vt:lpstr>
      <vt:lpstr>Definición</vt:lpstr>
      <vt:lpstr>12 Principios de la Ergonomía Principio 1 Mantener todo al alcance</vt:lpstr>
      <vt:lpstr>Presentación de PowerPoint</vt:lpstr>
      <vt:lpstr>Fisiología del cuerpo Humano</vt:lpstr>
      <vt:lpstr>Funciones vitales básicas </vt:lpstr>
      <vt:lpstr>La nutrición comprende</vt:lpstr>
      <vt:lpstr> Sistema Digestivo</vt:lpstr>
      <vt:lpstr>Presentación de PowerPoint</vt:lpstr>
      <vt:lpstr>El sistema  ósteo-artro-muscular </vt:lpstr>
      <vt:lpstr>El esqueleto y los huesos </vt:lpstr>
      <vt:lpstr>Presentación de PowerPoint</vt:lpstr>
      <vt:lpstr>Los músculos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Ergonomia</dc:title>
  <dc:creator>Aquiles Melesio Garcia Garcia</dc:creator>
  <cp:lastModifiedBy>Microsoft Office User</cp:lastModifiedBy>
  <cp:revision>60</cp:revision>
  <dcterms:created xsi:type="dcterms:W3CDTF">2016-01-29T15:54:49Z</dcterms:created>
  <dcterms:modified xsi:type="dcterms:W3CDTF">2023-03-02T18:27:56Z</dcterms:modified>
</cp:coreProperties>
</file>